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1" r:id="rId6"/>
    <p:sldId id="266" r:id="rId7"/>
    <p:sldId id="267" r:id="rId8"/>
    <p:sldId id="260" r:id="rId9"/>
    <p:sldId id="262" r:id="rId10"/>
    <p:sldId id="263" r:id="rId11"/>
    <p:sldId id="264" r:id="rId12"/>
    <p:sldId id="265" r:id="rId13"/>
    <p:sldId id="268" r:id="rId14"/>
    <p:sldId id="269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B7FFD4-D534-128E-7274-D7F141920AAF}" v="1" dt="2025-11-21T07:14:07.7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227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561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733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924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494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5/20/2026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574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5/20/2026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068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5/20/2026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060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57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5/20/2026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152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5/20/2026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622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508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ecuritycargonetwork.com/wp-content/uploads/2022/02/switzerland-flag-600x600-1.jpg" TargetMode="External"/><Relationship Id="rId3" Type="http://schemas.openxmlformats.org/officeDocument/2006/relationships/hyperlink" Target="https://static.wixstatic.com/media/6d2ce9_db3bc95a3b8f4f41a5a02af96da25e95~mv2.jpg/v1/fill/w_980,h_565,al_c,q_85,usm_0.66_1.00_0.01,enc_auto/6d2ce9_db3bc95a3b8f4f41a5a02af96da25e95" TargetMode="External"/><Relationship Id="rId7" Type="http://schemas.openxmlformats.org/officeDocument/2006/relationships/hyperlink" Target="https://logodix.com/logo/293784.jpg" TargetMode="External"/><Relationship Id="rId12" Type="http://schemas.openxmlformats.org/officeDocument/2006/relationships/image" Target="../media/image15.jpeg"/><Relationship Id="rId2" Type="http://schemas.openxmlformats.org/officeDocument/2006/relationships/hyperlink" Target="http://www.celysvet.cz/svycarsko-statistika-info-stat-zeme-zemepis-cestovani#google_vignett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raveladvo.com/top-7-swiss-foods-you-must-try-in-switzerland/" TargetMode="External"/><Relationship Id="rId11" Type="http://schemas.openxmlformats.org/officeDocument/2006/relationships/hyperlink" Target="http://toursmaps.com/wp-content/uploads/2020/10/top-10-reasons-to-visit-switzerland-the-amazing-zermatt-and-matterhorn-switzerland-.jpeg?v=1602671551" TargetMode="External"/><Relationship Id="rId5" Type="http://schemas.openxmlformats.org/officeDocument/2006/relationships/hyperlink" Target="https://hillstreetgrocer.com/featured-content/articles/how-make-chocolate-fondue-and-what-dip-it" TargetMode="External"/><Relationship Id="rId10" Type="http://schemas.openxmlformats.org/officeDocument/2006/relationships/hyperlink" Target="https://www.pilgerreisen.de/images/2h2i87aucgi-/drei-alphornblaeser-in-den-bergen.jpg" TargetMode="External"/><Relationship Id="rId4" Type="http://schemas.openxmlformats.org/officeDocument/2006/relationships/hyperlink" Target="https://awareness-days.co.uk/wp-content/uploads/2023/01/International-Day-of-United-Nations-Peacekeepers.jpg" TargetMode="External"/><Relationship Id="rId9" Type="http://schemas.openxmlformats.org/officeDocument/2006/relationships/hyperlink" Target="https://www.top-pojisteni.cz/files/Lyzovani-svycarsko.jpg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indows10spotlight.com/wp-content/uploads/2022/10/a0532ad663fa6a8321bed6bc5deb3ac6.jpg" TargetMode="External"/><Relationship Id="rId3" Type="http://schemas.openxmlformats.org/officeDocument/2006/relationships/hyperlink" Target="https://topdestinacije.hr/wp-content/uploads/2022/11/luzern1.jpg" TargetMode="External"/><Relationship Id="rId7" Type="http://schemas.openxmlformats.org/officeDocument/2006/relationships/hyperlink" Target="https://saechsischerschweizer.de/wp-content/uploads/2024/03/Saxon-Switzerland-theme-hiking-51077.pn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raveliada.pl/images/hotele/24438/szwajcaria-sabaudia-zamozna-helwecja-comfort_1.jpg" TargetMode="External"/><Relationship Id="rId5" Type="http://schemas.openxmlformats.org/officeDocument/2006/relationships/hyperlink" Target="https://www.snowcompare.com/wp-content/uploads/2018/11/Les-Diablerets-Ski-Resort.jpeg" TargetMode="External"/><Relationship Id="rId4" Type="http://schemas.openxmlformats.org/officeDocument/2006/relationships/hyperlink" Target="https://www.ourescapeclause.com/wp-content/uploads/2022/11/shutterstock_717718054-1024x683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2saHpe8mZY&amp;list=RDE2saHpe8mZY&amp;start_radio=1" TargetMode="External"/><Relationship Id="rId2" Type="http://schemas.openxmlformats.org/officeDocument/2006/relationships/hyperlink" Target="https://www.youtube.com/watch?v=UmeO9xvOV_Q&amp;list=RDUmeO9xvOV_Q&amp;start_radio=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https://www.youtube.com/shorts/Ilrrovset4g" TargetMode="External"/><Relationship Id="rId4" Type="http://schemas.openxmlformats.org/officeDocument/2006/relationships/hyperlink" Target="https://www.youtube.com/shorts/RUEpZKQXe00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1628877-E08F-4E76-A6D9-CAFB570DB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 descr="Švýcarsko s výhledy na Matterhorn">
            <a:extLst>
              <a:ext uri="{FF2B5EF4-FFF2-40B4-BE49-F238E27FC236}">
                <a16:creationId xmlns:a16="http://schemas.microsoft.com/office/drawing/2014/main" id="{43675ED0-0075-D52E-6F9F-8C5BC3B4841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396" r="9092" b="18977"/>
          <a:stretch>
            <a:fillRect/>
          </a:stretch>
        </p:blipFill>
        <p:spPr>
          <a:xfrm>
            <a:off x="-114999" y="-460076"/>
            <a:ext cx="12188932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7587975-CDAC-4067-A9DD-FF1F73F84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300114"/>
            <a:ext cx="4053525" cy="4257773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34557" y="1711212"/>
            <a:ext cx="3606368" cy="1715908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z="4400">
                <a:solidFill>
                  <a:schemeClr val="bg1"/>
                </a:solidFill>
                <a:latin typeface="Arial"/>
                <a:cs typeface="Arial"/>
              </a:rPr>
              <a:t>ŠVÝCARSKO</a:t>
            </a:r>
            <a:br>
              <a:rPr lang="cs-CZ" sz="4400">
                <a:latin typeface="Arial"/>
                <a:cs typeface="Arial"/>
              </a:rPr>
            </a:br>
            <a:br>
              <a:rPr lang="cs-CZ" sz="4000">
                <a:latin typeface="Arial"/>
              </a:rPr>
            </a:br>
            <a:r>
              <a:rPr lang="cs-CZ" sz="2800">
                <a:solidFill>
                  <a:schemeClr val="bg1"/>
                </a:solidFill>
                <a:latin typeface="Arial"/>
                <a:cs typeface="Arial"/>
              </a:rPr>
              <a:t>Denisa Zatloukalová Sára </a:t>
            </a:r>
            <a:r>
              <a:rPr lang="cs-CZ" sz="2800" err="1">
                <a:solidFill>
                  <a:schemeClr val="bg1"/>
                </a:solidFill>
                <a:latin typeface="Arial"/>
                <a:cs typeface="Arial"/>
              </a:rPr>
              <a:t>Lipoldová</a:t>
            </a:r>
            <a:endParaRPr lang="cs-CZ" sz="24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34557" y="4260714"/>
            <a:ext cx="3361953" cy="1032093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bg1"/>
                </a:solidFill>
                <a:latin typeface="Arial"/>
                <a:ea typeface="Calibri Light"/>
                <a:cs typeface="Calibri Light"/>
              </a:rPr>
              <a:t>9.A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390D64BE-4784-9A43-EB52-B51B849C12BE}"/>
              </a:ext>
            </a:extLst>
          </p:cNvPr>
          <p:cNvSpPr txBox="1"/>
          <p:nvPr/>
        </p:nvSpPr>
        <p:spPr>
          <a:xfrm>
            <a:off x="11528193" y="6492753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/>
              <a:t>Obr.1</a:t>
            </a:r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51E3431-CE8A-4FA3-92ED-72D1E007B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87ACA9C-6281-4732-9DE5-95D5F9BEA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1628877-E08F-4E76-A6D9-CAFB570DB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Explore Interlaken: Alpine Paradise Nestled in Swiss Alps | Switzerland ...">
            <a:extLst>
              <a:ext uri="{FF2B5EF4-FFF2-40B4-BE49-F238E27FC236}">
                <a16:creationId xmlns:a16="http://schemas.microsoft.com/office/drawing/2014/main" id="{5400FAD2-4F98-FB50-3436-BD83D9A0A0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586" t="23372" r="7506" b="1"/>
          <a:stretch>
            <a:fillRect/>
          </a:stretch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7587975-CDAC-4067-A9DD-FF1F73F84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300114"/>
            <a:ext cx="4053525" cy="4257773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8060EB-DE31-463F-C055-9A68CCC75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557" y="1653703"/>
            <a:ext cx="3361953" cy="24704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spc="-100">
                <a:solidFill>
                  <a:schemeClr val="bg1"/>
                </a:solidFill>
              </a:rPr>
              <a:t>3. Interlaken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DF9D23C4-181E-E8C1-E113-4C124A31B50A}"/>
              </a:ext>
            </a:extLst>
          </p:cNvPr>
          <p:cNvSpPr txBox="1"/>
          <p:nvPr/>
        </p:nvSpPr>
        <p:spPr>
          <a:xfrm>
            <a:off x="11384420" y="-612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/>
              <a:t>Obr.12</a:t>
            </a:r>
          </a:p>
        </p:txBody>
      </p:sp>
    </p:spTree>
    <p:extLst>
      <p:ext uri="{BB962C8B-B14F-4D97-AF65-F5344CB8AC3E}">
        <p14:creationId xmlns:p14="http://schemas.microsoft.com/office/powerpoint/2010/main" val="1638959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51E3431-CE8A-4FA3-92ED-72D1E007B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87ACA9C-6281-4732-9DE5-95D5F9BEA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1628877-E08F-4E76-A6D9-CAFB570DB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5 best places to visit in Switzerland for mountain lovers">
            <a:extLst>
              <a:ext uri="{FF2B5EF4-FFF2-40B4-BE49-F238E27FC236}">
                <a16:creationId xmlns:a16="http://schemas.microsoft.com/office/drawing/2014/main" id="{9BD89C66-166D-8E38-69C3-C45C90CD4E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23372" r="9092" b="1"/>
          <a:stretch>
            <a:fillRect/>
          </a:stretch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7587975-CDAC-4067-A9DD-FF1F73F84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300114"/>
            <a:ext cx="4053525" cy="4257773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8A0E4B-8DD2-97C7-A996-5E8922709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557" y="1653703"/>
            <a:ext cx="3361953" cy="24704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spc="-100">
                <a:solidFill>
                  <a:schemeClr val="bg1"/>
                </a:solidFill>
                <a:ea typeface="+mj-lt"/>
                <a:cs typeface="+mj-lt"/>
              </a:rPr>
              <a:t> 4. </a:t>
            </a:r>
            <a:r>
              <a:rPr lang="en-US" sz="4400" spc="-100" err="1">
                <a:solidFill>
                  <a:schemeClr val="bg1"/>
                </a:solidFill>
                <a:ea typeface="+mj-lt"/>
                <a:cs typeface="+mj-lt"/>
              </a:rPr>
              <a:t>Titlis</a:t>
            </a:r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0E2704B-AA8E-B5CB-6847-40DE4A861FB9}"/>
              </a:ext>
            </a:extLst>
          </p:cNvPr>
          <p:cNvSpPr txBox="1"/>
          <p:nvPr/>
        </p:nvSpPr>
        <p:spPr>
          <a:xfrm>
            <a:off x="11387174" y="4588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/>
              <a:t>Obr.13</a:t>
            </a:r>
          </a:p>
        </p:txBody>
      </p:sp>
    </p:spTree>
    <p:extLst>
      <p:ext uri="{BB962C8B-B14F-4D97-AF65-F5344CB8AC3E}">
        <p14:creationId xmlns:p14="http://schemas.microsoft.com/office/powerpoint/2010/main" val="13414831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51E3431-CE8A-4FA3-92ED-72D1E007B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87ACA9C-6281-4732-9DE5-95D5F9BEA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1628877-E08F-4E76-A6D9-CAFB570DB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Rýnský vodopád - PRO TRAVEL CK, s.r.o.">
            <a:extLst>
              <a:ext uri="{FF2B5EF4-FFF2-40B4-BE49-F238E27FC236}">
                <a16:creationId xmlns:a16="http://schemas.microsoft.com/office/drawing/2014/main" id="{46C210AA-3E4C-F4E0-8873-1043E3EF7C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5234" r="-1" b="2024"/>
          <a:stretch>
            <a:fillRect/>
          </a:stretch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7587975-CDAC-4067-A9DD-FF1F73F84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300114"/>
            <a:ext cx="4053525" cy="4257773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0B2783-24AA-81C9-975C-750F6EEB7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557" y="1653703"/>
            <a:ext cx="3361953" cy="24704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spc="-100">
                <a:solidFill>
                  <a:schemeClr val="bg1"/>
                </a:solidFill>
              </a:rPr>
              <a:t>5. Rheinfall (</a:t>
            </a:r>
            <a:r>
              <a:rPr lang="en-US" sz="4400" spc="-100" err="1">
                <a:solidFill>
                  <a:schemeClr val="bg1"/>
                </a:solidFill>
              </a:rPr>
              <a:t>Rýnské</a:t>
            </a:r>
            <a:r>
              <a:rPr lang="en-US" sz="4400" spc="-100">
                <a:solidFill>
                  <a:schemeClr val="bg1"/>
                </a:solidFill>
              </a:rPr>
              <a:t> </a:t>
            </a:r>
            <a:r>
              <a:rPr lang="en-US" sz="4400" spc="-100" err="1">
                <a:solidFill>
                  <a:schemeClr val="bg1"/>
                </a:solidFill>
              </a:rPr>
              <a:t>vodopády</a:t>
            </a:r>
            <a:r>
              <a:rPr lang="en-US" sz="4400" spc="-10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1E3BA5D-FFBE-8A44-DB9A-CCBA11B98DE9}"/>
              </a:ext>
            </a:extLst>
          </p:cNvPr>
          <p:cNvSpPr txBox="1"/>
          <p:nvPr/>
        </p:nvSpPr>
        <p:spPr>
          <a:xfrm>
            <a:off x="11353830" y="1529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/>
              <a:t>Obr.14</a:t>
            </a:r>
          </a:p>
        </p:txBody>
      </p:sp>
    </p:spTree>
    <p:extLst>
      <p:ext uri="{BB962C8B-B14F-4D97-AF65-F5344CB8AC3E}">
        <p14:creationId xmlns:p14="http://schemas.microsoft.com/office/powerpoint/2010/main" val="4170611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1BFFC165-0EB7-4973-AD70-7DFE76E52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3"/>
            <a:ext cx="4642228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DF682-E421-D462-7076-C26A5BE28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9" y="1123837"/>
            <a:ext cx="4016116" cy="1255469"/>
          </a:xfrm>
        </p:spPr>
        <p:txBody>
          <a:bodyPr>
            <a:normAutofit/>
          </a:bodyPr>
          <a:lstStyle/>
          <a:p>
            <a:r>
              <a:rPr lang="en-US">
                <a:latin typeface="Cambria"/>
                <a:ea typeface="Cambria"/>
              </a:rPr>
              <a:t>ZDROJE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47979-4BD9-E699-9592-4AE2F4824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004" y="2093452"/>
            <a:ext cx="4016116" cy="3274586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en-US" sz="800">
                <a:solidFill>
                  <a:srgbClr val="FFFFFF"/>
                </a:solidFill>
                <a:ea typeface="+mn-lt"/>
                <a:cs typeface="+mn-lt"/>
                <a:hlinkClick r:id="rId2"/>
              </a:rPr>
              <a:t>Švýcarsko (Switzerland): Podrobné informace o zemi, fotografie, mapy, obyvatelstvo, města, hospodářství, životní prostředí, statistiky shromážděné CIA USA (World factbook)</a:t>
            </a:r>
            <a:endParaRPr lang="en-US" sz="800">
              <a:solidFill>
                <a:srgbClr val="FFFFFF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800">
                <a:solidFill>
                  <a:schemeClr val="tx1"/>
                </a:solidFill>
              </a:rPr>
              <a:t>Obr.1 -  </a:t>
            </a:r>
            <a:r>
              <a:rPr lang="en-US" sz="800">
                <a:solidFill>
                  <a:schemeClr val="tx1"/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https://static.wixstatic.com/media/6d2ce9_db3bc95a3b8f4f41a5a02af96da25e95~mv2.jpg/v1/fill/w_980,h_565,al_c,q_85,usm_0.66_1.00_0.01,enc_auto/6d2ce9_db3bc95a3b8f4f41a5a02af96da25e95</a:t>
            </a:r>
            <a:r>
              <a:rPr lang="en-US" sz="800">
                <a:solidFill>
                  <a:schemeClr val="tx1"/>
                </a:solidFill>
                <a:ea typeface="+mn-lt"/>
                <a:cs typeface="+mn-lt"/>
              </a:rPr>
              <a:t>  </a:t>
            </a:r>
          </a:p>
          <a:p>
            <a:pPr marL="0" indent="0">
              <a:buNone/>
            </a:pPr>
            <a:r>
              <a:rPr lang="en-US" sz="800">
                <a:solidFill>
                  <a:schemeClr val="tx1"/>
                </a:solidFill>
                <a:ea typeface="+mn-lt"/>
                <a:cs typeface="+mn-lt"/>
              </a:rPr>
              <a:t>Obr.2-ricardo-gomez-angel-Qgph3PrfOFY-unsplash-scaled.jpg (1024×737)</a:t>
            </a:r>
          </a:p>
          <a:p>
            <a:pPr marL="0" indent="0">
              <a:buNone/>
            </a:pPr>
            <a:r>
              <a:rPr lang="en-US" sz="800">
                <a:solidFill>
                  <a:schemeClr val="tx1"/>
                </a:solidFill>
                <a:ea typeface="+mn-lt"/>
                <a:cs typeface="+mn-lt"/>
              </a:rPr>
              <a:t>Obr.3- </a:t>
            </a:r>
            <a:r>
              <a:rPr lang="en-US" sz="800">
                <a:solidFill>
                  <a:schemeClr val="tx1"/>
                </a:solidFill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International-Day-of-United-Nations-Peacekeepers.jpg (600×400)</a:t>
            </a:r>
          </a:p>
          <a:p>
            <a:pPr marL="0" indent="0">
              <a:buNone/>
            </a:pPr>
            <a:r>
              <a:rPr lang="en-US" sz="800">
                <a:solidFill>
                  <a:schemeClr val="tx1"/>
                </a:solidFill>
                <a:ea typeface="+mn-lt"/>
                <a:cs typeface="+mn-lt"/>
              </a:rPr>
              <a:t>Obr.4-</a:t>
            </a:r>
            <a:r>
              <a:rPr lang="en-US" sz="800">
                <a:solidFill>
                  <a:schemeClr val="tx1"/>
                </a:solidFill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make Chocolate Fondue … and what to dip in it</a:t>
            </a:r>
          </a:p>
          <a:p>
            <a:pPr marL="0" indent="0">
              <a:buNone/>
            </a:pPr>
            <a:r>
              <a:rPr lang="en-US" sz="800" err="1">
                <a:solidFill>
                  <a:schemeClr val="tx1"/>
                </a:solidFill>
                <a:ea typeface="+mn-lt"/>
                <a:cs typeface="+mn-lt"/>
              </a:rPr>
              <a:t>Obr</a:t>
            </a:r>
            <a:r>
              <a:rPr lang="en-US" sz="800">
                <a:solidFill>
                  <a:schemeClr val="tx1"/>
                </a:solidFill>
                <a:ea typeface="+mn-lt"/>
                <a:cs typeface="+mn-lt"/>
              </a:rPr>
              <a:t>. 5-</a:t>
            </a:r>
            <a:r>
              <a:rPr lang="en-US" sz="800">
                <a:solidFill>
                  <a:schemeClr val="tx1"/>
                </a:solidFill>
                <a:ea typeface="+mn-lt"/>
                <a:cs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Top 7 Swiss Foods You must try in Switzerland: The Food Guide</a:t>
            </a:r>
          </a:p>
          <a:p>
            <a:pPr marL="0" indent="0">
              <a:buNone/>
            </a:pPr>
            <a:r>
              <a:rPr lang="en-US" sz="800">
                <a:solidFill>
                  <a:schemeClr val="tx1"/>
                </a:solidFill>
                <a:ea typeface="+mn-lt"/>
                <a:cs typeface="+mn-lt"/>
              </a:rPr>
              <a:t>Obr.6-</a:t>
            </a:r>
            <a:r>
              <a:rPr lang="en-US" sz="800">
                <a:solidFill>
                  <a:schemeClr val="tx1"/>
                </a:solidFill>
                <a:ea typeface="+mn-lt"/>
                <a:cs typeface="+mn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293784.jpg (355×266)</a:t>
            </a:r>
          </a:p>
          <a:p>
            <a:pPr marL="0" indent="0">
              <a:buNone/>
            </a:pPr>
            <a:r>
              <a:rPr lang="en-US" sz="800">
                <a:solidFill>
                  <a:schemeClr val="tx1"/>
                </a:solidFill>
                <a:ea typeface="+mn-lt"/>
                <a:cs typeface="+mn-lt"/>
              </a:rPr>
              <a:t>Obr.7- </a:t>
            </a:r>
            <a:r>
              <a:rPr lang="en-US" sz="800">
                <a:solidFill>
                  <a:schemeClr val="tx1"/>
                </a:solidFill>
                <a:ea typeface="+mn-lt"/>
                <a:cs typeface="+mn-lt"/>
                <a:hlinkClick r:id="rId8"/>
              </a:rPr>
              <a:t>switzerland-flag-600x600-1.jpg (600×600)</a:t>
            </a:r>
            <a:r>
              <a:rPr lang="en-US" sz="800">
                <a:solidFill>
                  <a:schemeClr val="tx1"/>
                </a:solidFill>
                <a:ea typeface="+mn-lt"/>
                <a:cs typeface="+mn-lt"/>
              </a:rPr>
              <a:t> </a:t>
            </a:r>
          </a:p>
          <a:p>
            <a:pPr marL="0" indent="0">
              <a:buNone/>
            </a:pPr>
            <a:r>
              <a:rPr lang="en-US" sz="800">
                <a:solidFill>
                  <a:schemeClr val="tx1"/>
                </a:solidFill>
                <a:ea typeface="+mn-lt"/>
                <a:cs typeface="+mn-lt"/>
              </a:rPr>
              <a:t>Obr.8-</a:t>
            </a:r>
            <a:r>
              <a:rPr lang="en-US" sz="800">
                <a:solidFill>
                  <a:schemeClr val="tx1"/>
                </a:solidFill>
                <a:ea typeface="+mn-lt"/>
                <a:cs typeface="+mn-lt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Lyzovani-svycarsko.jpg (700×350)</a:t>
            </a:r>
          </a:p>
          <a:p>
            <a:pPr marL="0" indent="0">
              <a:buNone/>
            </a:pPr>
            <a:r>
              <a:rPr lang="en-US" sz="800">
                <a:solidFill>
                  <a:schemeClr val="tx1"/>
                </a:solidFill>
                <a:ea typeface="+mn-lt"/>
                <a:cs typeface="+mn-lt"/>
              </a:rPr>
              <a:t>Obr.9-</a:t>
            </a:r>
            <a:r>
              <a:rPr lang="en-US" sz="800">
                <a:solidFill>
                  <a:schemeClr val="tx1"/>
                </a:solidFill>
                <a:ea typeface="+mn-lt"/>
                <a:cs typeface="+mn-lt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drei-alphornblaeser-in-den-bergen.jpg (380×257)</a:t>
            </a:r>
          </a:p>
          <a:p>
            <a:pPr marL="0" indent="0">
              <a:buNone/>
            </a:pPr>
            <a:r>
              <a:rPr lang="en-US" sz="800">
                <a:solidFill>
                  <a:schemeClr val="tx1"/>
                </a:solidFill>
                <a:ea typeface="+mn-lt"/>
                <a:cs typeface="+mn-lt"/>
              </a:rPr>
              <a:t>Obr.10-</a:t>
            </a:r>
            <a:r>
              <a:rPr lang="en-US" sz="800">
                <a:solidFill>
                  <a:schemeClr val="tx1"/>
                </a:solidFill>
                <a:ea typeface="+mn-lt"/>
                <a:cs typeface="+mn-lt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top-10-reasons-to-visit-switzerland-the-amazing-zermatt-and-matterhorn-switzerland-.jpeg (800×450)</a:t>
            </a:r>
          </a:p>
          <a:p>
            <a:pPr marL="0" indent="0">
              <a:buNone/>
            </a:pPr>
            <a:endParaRPr lang="en-US" sz="800">
              <a:solidFill>
                <a:schemeClr val="tx1"/>
              </a:solidFill>
              <a:ea typeface="+mn-lt"/>
              <a:cs typeface="+mn-lt"/>
            </a:endParaRPr>
          </a:p>
          <a:p>
            <a:pPr marL="0" indent="0">
              <a:buNone/>
            </a:pPr>
            <a:endParaRPr lang="en-US" sz="800">
              <a:solidFill>
                <a:schemeClr val="tx1"/>
              </a:solidFill>
              <a:ea typeface="+mn-lt"/>
              <a:cs typeface="+mn-lt"/>
            </a:endParaRPr>
          </a:p>
          <a:p>
            <a:pPr marL="0" indent="0">
              <a:buNone/>
            </a:pPr>
            <a:endParaRPr lang="en-US" sz="800">
              <a:solidFill>
                <a:schemeClr val="tx1"/>
              </a:solidFill>
              <a:ea typeface="+mn-lt"/>
              <a:cs typeface="+mn-lt"/>
            </a:endParaRPr>
          </a:p>
          <a:p>
            <a:pPr marL="0" indent="0">
              <a:buNone/>
            </a:pPr>
            <a:endParaRPr lang="en-US" sz="1900">
              <a:solidFill>
                <a:schemeClr val="tx1"/>
              </a:solidFill>
              <a:ea typeface="+mn-lt"/>
              <a:cs typeface="+mn-lt"/>
            </a:endParaRPr>
          </a:p>
        </p:txBody>
      </p:sp>
      <p:pic>
        <p:nvPicPr>
          <p:cNvPr id="4" name="Picture 3" descr="Wandern in der Sächsischen Schweiz: Petermannhöhle &amp; Franzosenhöhle ...">
            <a:extLst>
              <a:ext uri="{FF2B5EF4-FFF2-40B4-BE49-F238E27FC236}">
                <a16:creationId xmlns:a16="http://schemas.microsoft.com/office/drawing/2014/main" id="{3AA335AA-E06D-3818-6B4A-E057AA7E06C5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t="8459" r="-3" b="5474"/>
          <a:stretch>
            <a:fillRect/>
          </a:stretch>
        </p:blipFill>
        <p:spPr>
          <a:xfrm>
            <a:off x="5151841" y="758953"/>
            <a:ext cx="6193767" cy="53306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6AB661-234A-3AA9-302B-6E83E04D04AC}"/>
              </a:ext>
            </a:extLst>
          </p:cNvPr>
          <p:cNvSpPr txBox="1"/>
          <p:nvPr/>
        </p:nvSpPr>
        <p:spPr>
          <a:xfrm>
            <a:off x="11342238" y="6483589"/>
            <a:ext cx="270006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Obr.15 </a:t>
            </a:r>
          </a:p>
        </p:txBody>
      </p:sp>
    </p:spTree>
    <p:extLst>
      <p:ext uri="{BB962C8B-B14F-4D97-AF65-F5344CB8AC3E}">
        <p14:creationId xmlns:p14="http://schemas.microsoft.com/office/powerpoint/2010/main" val="8362580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ADC4F84-175A-4AB1-916C-1E5796E1E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View of Maloja pass road, Swiss Alps in autumn, Engadine region ...">
            <a:extLst>
              <a:ext uri="{FF2B5EF4-FFF2-40B4-BE49-F238E27FC236}">
                <a16:creationId xmlns:a16="http://schemas.microsoft.com/office/drawing/2014/main" id="{6DC53EE3-1702-A268-EACB-0D8241498D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25000"/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CF05F8-9C40-2D3E-8667-BC7B64D1A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123837"/>
            <a:ext cx="3051113" cy="46011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tx1"/>
                </a:solidFill>
                <a:latin typeface="Cambria"/>
                <a:ea typeface="Cambria"/>
              </a:rPr>
              <a:t>ZDROJE:</a:t>
            </a: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r>
              <a:rPr lang="en-US">
                <a:solidFill>
                  <a:schemeClr val="tx1"/>
                </a:solidFill>
              </a:rPr>
              <a:t>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C2BD7E-25E8-155B-2DAE-43B30C3675D3}"/>
              </a:ext>
            </a:extLst>
          </p:cNvPr>
          <p:cNvSpPr txBox="1"/>
          <p:nvPr/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indent="-18288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/>
              <a:t>Obr.11- </a:t>
            </a:r>
            <a:r>
              <a:rPr lang="en-US">
                <a:hlinkClick r:id="rId3"/>
              </a:rPr>
              <a:t>luzern1.jpg (1000×667)</a:t>
            </a:r>
          </a:p>
          <a:p>
            <a:pPr indent="-18288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/>
              <a:t>Obr.12-</a:t>
            </a:r>
            <a:r>
              <a:rPr lang="en-US">
                <a:hlinkClick r:id="rId4"/>
              </a:rPr>
              <a:t>shutterstock_717718054-1024x683.jpg (1024×683)</a:t>
            </a:r>
          </a:p>
          <a:p>
            <a:pPr indent="-18288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/>
              <a:t>Obr.13-</a:t>
            </a:r>
            <a:r>
              <a:rPr lang="en-US">
                <a:hlinkClick r:id="rId5"/>
              </a:rPr>
              <a:t>Les-Diablerets-Ski-Resort.jpeg (6000×4000)</a:t>
            </a:r>
          </a:p>
          <a:p>
            <a:pPr indent="-18288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/>
              <a:t>Obr.14-</a:t>
            </a:r>
            <a:r>
              <a:rPr lang="en-US">
                <a:hlinkClick r:id="rId6"/>
              </a:rPr>
              <a:t>szwajcaria-sabaudia-zamozna-helwecja-comfort_1.jpg (640×480)</a:t>
            </a:r>
          </a:p>
          <a:p>
            <a:pPr indent="-18288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/>
              <a:t>Obr.15-</a:t>
            </a:r>
            <a:r>
              <a:rPr lang="en-US">
                <a:hlinkClick r:id="rId7"/>
              </a:rPr>
              <a:t>Saxon-Switzerland-theme-hiking-51077.png (1024×1024)</a:t>
            </a:r>
          </a:p>
          <a:p>
            <a:pPr indent="-18288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/>
              <a:t>Obr.16-</a:t>
            </a:r>
            <a:r>
              <a:rPr lang="en-US">
                <a:ea typeface="+mn-lt"/>
                <a:cs typeface="+mn-lt"/>
                <a:hlinkClick r:id="rId8"/>
              </a:rPr>
              <a:t>a0532ad663fa6a8321bed6bc5deb3ac6.jpg (1920×1080)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E65FD8-9B85-6292-6EBA-3EEAA2103AED}"/>
              </a:ext>
            </a:extLst>
          </p:cNvPr>
          <p:cNvSpPr txBox="1"/>
          <p:nvPr/>
        </p:nvSpPr>
        <p:spPr>
          <a:xfrm>
            <a:off x="10952852" y="1198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solidFill>
                  <a:schemeClr val="bg1"/>
                </a:solidFill>
              </a:rPr>
              <a:t>Obr.17-</a:t>
            </a:r>
          </a:p>
        </p:txBody>
      </p:sp>
    </p:spTree>
    <p:extLst>
      <p:ext uri="{BB962C8B-B14F-4D97-AF65-F5344CB8AC3E}">
        <p14:creationId xmlns:p14="http://schemas.microsoft.com/office/powerpoint/2010/main" val="21634624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3F6D50-D553-F985-FEED-FF42F25B3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080705"/>
            <a:ext cx="2947482" cy="1283461"/>
          </a:xfrm>
        </p:spPr>
        <p:txBody>
          <a:bodyPr anchor="b">
            <a:normAutofit fontScale="90000"/>
          </a:bodyPr>
          <a:lstStyle/>
          <a:p>
            <a:r>
              <a:rPr lang="cs-CZ" sz="4000"/>
              <a:t>ZÁKLADNÍ INFORMACE</a:t>
            </a:r>
            <a:br>
              <a:rPr lang="cs-CZ" sz="4000"/>
            </a:br>
            <a:r>
              <a:rPr lang="cs-CZ" sz="2400"/>
              <a:t> 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B37A82-FA53-2FAD-3A19-802C53AD2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920" y="2407298"/>
            <a:ext cx="2947482" cy="349898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cs-CZ" sz="1600">
                <a:solidFill>
                  <a:schemeClr val="bg1"/>
                </a:solidFill>
                <a:latin typeface="Arial"/>
                <a:cs typeface="Arial"/>
              </a:rPr>
              <a:t>Hlavní město - Bern</a:t>
            </a:r>
            <a:endParaRPr lang="en-US">
              <a:solidFill>
                <a:schemeClr val="bg1"/>
              </a:solidFill>
            </a:endParaRPr>
          </a:p>
          <a:p>
            <a:endParaRPr lang="cs-CZ" sz="1600">
              <a:solidFill>
                <a:schemeClr val="bg1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cs-CZ" sz="1600">
                <a:solidFill>
                  <a:schemeClr val="bg1"/>
                </a:solidFill>
                <a:latin typeface="Arial"/>
                <a:cs typeface="Arial"/>
              </a:rPr>
              <a:t>Počet obyvatel – 9,3 milionu</a:t>
            </a:r>
            <a:endParaRPr lang="cs-CZ">
              <a:solidFill>
                <a:schemeClr val="bg1"/>
              </a:solidFill>
            </a:endParaRPr>
          </a:p>
          <a:p>
            <a:endParaRPr lang="cs-CZ" sz="1600" baseline="30000">
              <a:solidFill>
                <a:schemeClr val="bg1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cs-CZ" sz="1600">
                <a:solidFill>
                  <a:schemeClr val="bg1"/>
                </a:solidFill>
                <a:latin typeface="Arial"/>
                <a:cs typeface="Arial"/>
              </a:rPr>
              <a:t>Měna -  Švýcarský frank </a:t>
            </a:r>
          </a:p>
          <a:p>
            <a:endParaRPr lang="cs-CZ" sz="1600">
              <a:solidFill>
                <a:schemeClr val="bg1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cs-CZ" sz="1600">
                <a:solidFill>
                  <a:schemeClr val="bg1"/>
                </a:solidFill>
                <a:latin typeface="Arial"/>
                <a:cs typeface="Arial"/>
              </a:rPr>
              <a:t>Úřední jazyk - italština, francouzština , němčina,  </a:t>
            </a:r>
            <a:r>
              <a:rPr lang="cs-CZ" sz="1600" err="1">
                <a:solidFill>
                  <a:schemeClr val="bg1"/>
                </a:solidFill>
                <a:latin typeface="Arial"/>
                <a:cs typeface="Arial"/>
              </a:rPr>
              <a:t>retrorománština</a:t>
            </a:r>
            <a:endParaRPr lang="cs-CZ" sz="1600" baseline="3000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4" name="Obrázek 3" descr="Švýcarsko - Retailys.cz">
            <a:extLst>
              <a:ext uri="{FF2B5EF4-FFF2-40B4-BE49-F238E27FC236}">
                <a16:creationId xmlns:a16="http://schemas.microsoft.com/office/drawing/2014/main" id="{279CFE7A-0618-63C8-560A-C29158E6F76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503" r="-1" b="-1"/>
          <a:stretch>
            <a:fillRect/>
          </a:stretch>
        </p:blipFill>
        <p:spPr>
          <a:xfrm>
            <a:off x="3994558" y="758952"/>
            <a:ext cx="7772401" cy="5330952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C5100829-D738-74A1-DEA2-4DA8772A79EC}"/>
              </a:ext>
            </a:extLst>
          </p:cNvPr>
          <p:cNvSpPr txBox="1"/>
          <p:nvPr/>
        </p:nvSpPr>
        <p:spPr>
          <a:xfrm>
            <a:off x="11546854" y="6490000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/>
              <a:t>Obr.2</a:t>
            </a:r>
          </a:p>
        </p:txBody>
      </p:sp>
    </p:spTree>
    <p:extLst>
      <p:ext uri="{BB962C8B-B14F-4D97-AF65-F5344CB8AC3E}">
        <p14:creationId xmlns:p14="http://schemas.microsoft.com/office/powerpoint/2010/main" val="1278539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CEE912-AB75-F9B7-60FF-D32C5DBEA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577498"/>
            <a:ext cx="2947482" cy="249141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z="4000">
                <a:latin typeface="Cambria"/>
                <a:ea typeface="Cambria"/>
              </a:rPr>
              <a:t>STÁTNÍ ZŘÍZENÍ A SPRÁVA  </a:t>
            </a:r>
            <a:br>
              <a:rPr lang="cs-CZ" sz="4000"/>
            </a:b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0AE7B8-EC30-56C9-4BD4-1D8770412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920" y="2177512"/>
            <a:ext cx="2947482" cy="3728766"/>
          </a:xfrm>
        </p:spPr>
        <p:txBody>
          <a:bodyPr anchor="t">
            <a:normAutofit/>
          </a:bodyPr>
          <a:lstStyle/>
          <a:p>
            <a:endParaRPr lang="cs-CZ" sz="1600">
              <a:solidFill>
                <a:schemeClr val="bg1"/>
              </a:solidFill>
              <a:latin typeface="Arial"/>
              <a:cs typeface="Arial"/>
            </a:endParaRPr>
          </a:p>
          <a:p>
            <a:endParaRPr lang="cs-CZ" sz="1600">
              <a:solidFill>
                <a:schemeClr val="bg1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cs-CZ" sz="1600">
                <a:solidFill>
                  <a:schemeClr val="bg1"/>
                </a:solidFill>
                <a:latin typeface="Arial"/>
                <a:cs typeface="Arial"/>
              </a:rPr>
              <a:t>Forma zřízení - Federativní republika</a:t>
            </a:r>
            <a:endParaRPr lang="cs-CZ">
              <a:solidFill>
                <a:schemeClr val="bg1"/>
              </a:solidFill>
            </a:endParaRPr>
          </a:p>
          <a:p>
            <a:endParaRPr lang="cs-CZ" sz="1600">
              <a:solidFill>
                <a:schemeClr val="bg1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cs-CZ" sz="1600">
                <a:solidFill>
                  <a:schemeClr val="bg1"/>
                </a:solidFill>
                <a:latin typeface="Arial"/>
                <a:cs typeface="Arial"/>
              </a:rPr>
              <a:t>Členství v mezinárodních organizací - OSN</a:t>
            </a:r>
          </a:p>
          <a:p>
            <a:endParaRPr lang="cs-CZ" sz="1600">
              <a:solidFill>
                <a:schemeClr val="bg1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cs-CZ" sz="1600">
                <a:solidFill>
                  <a:schemeClr val="bg1"/>
                </a:solidFill>
                <a:latin typeface="Arial"/>
                <a:cs typeface="Arial"/>
              </a:rPr>
              <a:t>Prezidentka – Karin Keller </a:t>
            </a:r>
            <a:r>
              <a:rPr lang="cs-CZ" sz="1600" err="1">
                <a:solidFill>
                  <a:schemeClr val="bg1"/>
                </a:solidFill>
                <a:latin typeface="Arial"/>
                <a:cs typeface="Arial"/>
              </a:rPr>
              <a:t>Sutterová</a:t>
            </a:r>
            <a:endParaRPr lang="cs-CZ" sz="1600">
              <a:solidFill>
                <a:schemeClr val="bg1"/>
              </a:solidFill>
              <a:latin typeface="Arial"/>
              <a:cs typeface="Arial"/>
            </a:endParaRPr>
          </a:p>
          <a:p>
            <a:endParaRPr lang="cs-CZ" sz="1600">
              <a:solidFill>
                <a:schemeClr val="bg1"/>
              </a:solidFill>
              <a:latin typeface="Arial"/>
              <a:cs typeface="Arial"/>
            </a:endParaRPr>
          </a:p>
          <a:p>
            <a:endParaRPr lang="cs-CZ" sz="160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4" name="Obrázek 3" descr="ŠVÝCARSKO - Nabídka praktické stáže ve Stálé misi ČR při Úřadovně OSN,  Ženeva: Palacký University Olomouc">
            <a:extLst>
              <a:ext uri="{FF2B5EF4-FFF2-40B4-BE49-F238E27FC236}">
                <a16:creationId xmlns:a16="http://schemas.microsoft.com/office/drawing/2014/main" id="{3C87BEDC-100D-19B2-10A9-F97B92007F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51" r="12937" b="-1"/>
          <a:stretch>
            <a:fillRect/>
          </a:stretch>
        </p:blipFill>
        <p:spPr>
          <a:xfrm>
            <a:off x="3778897" y="763912"/>
            <a:ext cx="7772401" cy="533094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E42BCC39-812C-D965-838D-A6D707DD6A0F}"/>
              </a:ext>
            </a:extLst>
          </p:cNvPr>
          <p:cNvSpPr txBox="1"/>
          <p:nvPr/>
        </p:nvSpPr>
        <p:spPr>
          <a:xfrm>
            <a:off x="11535536" y="6489083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/>
              <a:t>Obr.3</a:t>
            </a:r>
          </a:p>
        </p:txBody>
      </p:sp>
    </p:spTree>
    <p:extLst>
      <p:ext uri="{BB962C8B-B14F-4D97-AF65-F5344CB8AC3E}">
        <p14:creationId xmlns:p14="http://schemas.microsoft.com/office/powerpoint/2010/main" val="464000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15">
            <a:extLst>
              <a:ext uri="{FF2B5EF4-FFF2-40B4-BE49-F238E27FC236}">
                <a16:creationId xmlns:a16="http://schemas.microsoft.com/office/drawing/2014/main" id="{3033C1FA-44DC-4135-AC8E-99278C3178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17">
            <a:extLst>
              <a:ext uri="{FF2B5EF4-FFF2-40B4-BE49-F238E27FC236}">
                <a16:creationId xmlns:a16="http://schemas.microsoft.com/office/drawing/2014/main" id="{8481A727-51BA-47CD-BDF2-F800D0449B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7D4DF00-EEEF-B52C-FBBC-9D3210A37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9" y="1123837"/>
            <a:ext cx="4016116" cy="1255469"/>
          </a:xfrm>
        </p:spPr>
        <p:txBody>
          <a:bodyPr>
            <a:normAutofit/>
          </a:bodyPr>
          <a:lstStyle/>
          <a:p>
            <a:br>
              <a:rPr lang="cs-CZ" sz="2800">
                <a:latin typeface="Cambria"/>
                <a:ea typeface="Cambria"/>
              </a:rPr>
            </a:br>
            <a:br>
              <a:rPr lang="cs-CZ" sz="2800">
                <a:latin typeface="Cambria"/>
                <a:ea typeface="Cambria"/>
              </a:rPr>
            </a:br>
            <a:endParaRPr lang="cs-CZ" sz="2800">
              <a:latin typeface="Cambria"/>
              <a:ea typeface="Cambria"/>
            </a:endParaRPr>
          </a:p>
        </p:txBody>
      </p:sp>
      <p:sp>
        <p:nvSpPr>
          <p:cNvPr id="11" name="Zástupný obsah 10">
            <a:extLst>
              <a:ext uri="{FF2B5EF4-FFF2-40B4-BE49-F238E27FC236}">
                <a16:creationId xmlns:a16="http://schemas.microsoft.com/office/drawing/2014/main" id="{71A24B11-7F81-429A-0144-4254EDE88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49" y="900131"/>
            <a:ext cx="4016116" cy="4884850"/>
          </a:xfrm>
        </p:spPr>
        <p:txBody>
          <a:bodyPr anchor="t">
            <a:normAutofit/>
          </a:bodyPr>
          <a:lstStyle/>
          <a:p>
            <a:pPr>
              <a:buFont typeface="Arial" pitchFamily="18" charset="2"/>
              <a:buChar char="•"/>
            </a:pPr>
            <a:r>
              <a:rPr lang="cs-CZ" sz="6000">
                <a:solidFill>
                  <a:srgbClr val="FFFFFF"/>
                </a:solidFill>
                <a:latin typeface="Cambria"/>
                <a:ea typeface="Cambria"/>
              </a:rPr>
              <a:t>TRADIČNÍ  JÍDLO </a:t>
            </a:r>
            <a:endParaRPr lang="cs-CZ" sz="6000"/>
          </a:p>
          <a:p>
            <a:pPr>
              <a:buFont typeface="Arial" pitchFamily="18" charset="2"/>
              <a:buChar char="•"/>
            </a:pPr>
            <a:endParaRPr lang="cs-CZ" sz="3600">
              <a:solidFill>
                <a:srgbClr val="FFFFFF"/>
              </a:solidFill>
              <a:latin typeface="Cambria"/>
              <a:ea typeface="Cambria"/>
            </a:endParaRPr>
          </a:p>
          <a:p>
            <a:pPr>
              <a:buFont typeface="Arial" pitchFamily="18" charset="2"/>
              <a:buChar char="•"/>
            </a:pPr>
            <a:r>
              <a:rPr lang="cs-CZ" sz="1800">
                <a:solidFill>
                  <a:srgbClr val="FFFFFF"/>
                </a:solidFill>
                <a:latin typeface="Cambria"/>
                <a:ea typeface="Cambria"/>
              </a:rPr>
              <a:t>sýrové speciality</a:t>
            </a:r>
          </a:p>
          <a:p>
            <a:pPr>
              <a:buFont typeface="Arial" pitchFamily="18" charset="2"/>
              <a:buChar char="•"/>
            </a:pPr>
            <a:endParaRPr lang="cs-CZ" sz="1800">
              <a:solidFill>
                <a:srgbClr val="FFFFFF"/>
              </a:solidFill>
              <a:latin typeface="Cambria"/>
              <a:ea typeface="Cambria"/>
            </a:endParaRPr>
          </a:p>
          <a:p>
            <a:pPr>
              <a:buFont typeface="Arial" pitchFamily="18" charset="2"/>
              <a:buChar char="•"/>
            </a:pPr>
            <a:r>
              <a:rPr lang="cs-CZ" sz="1800">
                <a:solidFill>
                  <a:srgbClr val="FFFFFF"/>
                </a:solidFill>
                <a:latin typeface="Cambria"/>
                <a:ea typeface="Cambria"/>
              </a:rPr>
              <a:t>smažené bramborové placky </a:t>
            </a:r>
          </a:p>
          <a:p>
            <a:pPr>
              <a:buFont typeface="Arial" pitchFamily="18" charset="2"/>
              <a:buChar char="•"/>
            </a:pPr>
            <a:endParaRPr lang="cs-CZ" sz="1800">
              <a:solidFill>
                <a:srgbClr val="FFFFFF"/>
              </a:solidFill>
              <a:latin typeface="Cambria"/>
              <a:ea typeface="Cambria"/>
            </a:endParaRPr>
          </a:p>
          <a:p>
            <a:pPr>
              <a:buFont typeface="Arial" pitchFamily="18" charset="2"/>
              <a:buChar char="•"/>
            </a:pPr>
            <a:r>
              <a:rPr lang="cs-CZ" sz="1800">
                <a:solidFill>
                  <a:srgbClr val="FFFFFF"/>
                </a:solidFill>
                <a:latin typeface="Cambria"/>
                <a:ea typeface="Cambria"/>
              </a:rPr>
              <a:t>fondány z čokolády </a:t>
            </a:r>
          </a:p>
          <a:p>
            <a:pPr>
              <a:buFont typeface="Arial" pitchFamily="18" charset="2"/>
              <a:buChar char="•"/>
            </a:pPr>
            <a:endParaRPr lang="cs-CZ" sz="5400">
              <a:solidFill>
                <a:srgbClr val="FFFFFF"/>
              </a:solidFill>
              <a:latin typeface="Cambria"/>
              <a:ea typeface="Cambria"/>
            </a:endParaRPr>
          </a:p>
        </p:txBody>
      </p:sp>
      <p:sp>
        <p:nvSpPr>
          <p:cNvPr id="32" name="Rectangle 19">
            <a:extLst>
              <a:ext uri="{FF2B5EF4-FFF2-40B4-BE49-F238E27FC236}">
                <a16:creationId xmlns:a16="http://schemas.microsoft.com/office/drawing/2014/main" id="{4A94605C-0EB2-4FA5-B05F-7BC682EA2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08840" y="758952"/>
            <a:ext cx="2079069" cy="2344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21">
            <a:extLst>
              <a:ext uri="{FF2B5EF4-FFF2-40B4-BE49-F238E27FC236}">
                <a16:creationId xmlns:a16="http://schemas.microsoft.com/office/drawing/2014/main" id="{E1D58C79-C053-45C6-AB6A-6BE55965B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7463" y="4080912"/>
            <a:ext cx="2157385" cy="2008992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ázek 7" descr="Švýcarská kuchyně - vše o jídle a pití ve Švýcarsku | CK Mundo">
            <a:extLst>
              <a:ext uri="{FF2B5EF4-FFF2-40B4-BE49-F238E27FC236}">
                <a16:creationId xmlns:a16="http://schemas.microsoft.com/office/drawing/2014/main" id="{83ADD4F8-A661-3ED0-2C74-0A2F004F52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" b="6620"/>
          <a:stretch>
            <a:fillRect/>
          </a:stretch>
        </p:blipFill>
        <p:spPr>
          <a:xfrm>
            <a:off x="7460907" y="3264090"/>
            <a:ext cx="4027002" cy="2825813"/>
          </a:xfrm>
          <a:prstGeom prst="rect">
            <a:avLst/>
          </a:prstGeom>
        </p:spPr>
      </p:pic>
      <p:pic>
        <p:nvPicPr>
          <p:cNvPr id="9" name="Obrázek 8" descr="Švýcarská kuchyně: ty nejlepší speciality a jídla ze Švajcu | CK HOŠKA TOUR">
            <a:extLst>
              <a:ext uri="{FF2B5EF4-FFF2-40B4-BE49-F238E27FC236}">
                <a16:creationId xmlns:a16="http://schemas.microsoft.com/office/drawing/2014/main" id="{D362DE88-DDA6-D7B8-E9EB-56246495D70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3138" b="-3"/>
          <a:stretch>
            <a:fillRect/>
          </a:stretch>
        </p:blipFill>
        <p:spPr>
          <a:xfrm>
            <a:off x="5137461" y="758952"/>
            <a:ext cx="4113439" cy="3161093"/>
          </a:xfrm>
          <a:custGeom>
            <a:avLst/>
            <a:gdLst/>
            <a:ahLst/>
            <a:cxnLst/>
            <a:rect l="l" t="t" r="r" b="b"/>
            <a:pathLst>
              <a:path w="4113439" h="3161093">
                <a:moveTo>
                  <a:pt x="0" y="0"/>
                </a:moveTo>
                <a:lnTo>
                  <a:pt x="4113439" y="0"/>
                </a:lnTo>
                <a:lnTo>
                  <a:pt x="4113439" y="2344272"/>
                </a:lnTo>
                <a:lnTo>
                  <a:pt x="2157387" y="2344272"/>
                </a:lnTo>
                <a:lnTo>
                  <a:pt x="2157387" y="3161093"/>
                </a:lnTo>
                <a:lnTo>
                  <a:pt x="0" y="3161093"/>
                </a:lnTo>
                <a:close/>
              </a:path>
            </a:pathLst>
          </a:custGeom>
        </p:spPr>
      </p:pic>
      <p:sp>
        <p:nvSpPr>
          <p:cNvPr id="34" name="Rectangle 23">
            <a:extLst>
              <a:ext uri="{FF2B5EF4-FFF2-40B4-BE49-F238E27FC236}">
                <a16:creationId xmlns:a16="http://schemas.microsoft.com/office/drawing/2014/main" id="{AF6B7092-FA11-45BD-B50D-DF7999301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255DA6B-8D60-77AC-C525-11DEDA9646ED}"/>
              </a:ext>
            </a:extLst>
          </p:cNvPr>
          <p:cNvSpPr txBox="1"/>
          <p:nvPr/>
        </p:nvSpPr>
        <p:spPr>
          <a:xfrm>
            <a:off x="8567682" y="391554"/>
            <a:ext cx="84538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/>
              <a:t>Obr.4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9E14F0E-949A-B7CB-C443-8941065F3F7C}"/>
              </a:ext>
            </a:extLst>
          </p:cNvPr>
          <p:cNvSpPr txBox="1"/>
          <p:nvPr/>
        </p:nvSpPr>
        <p:spPr>
          <a:xfrm>
            <a:off x="11496686" y="6489083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/>
              <a:t>Obr.5</a:t>
            </a:r>
          </a:p>
        </p:txBody>
      </p:sp>
    </p:spTree>
    <p:extLst>
      <p:ext uri="{BB962C8B-B14F-4D97-AF65-F5344CB8AC3E}">
        <p14:creationId xmlns:p14="http://schemas.microsoft.com/office/powerpoint/2010/main" val="42110235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E66D1A08-5AB7-449D-80DF-0BDC9970D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DECC594-5C13-439E-B13F-ED0A84727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5608255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3CF8022-2EB3-3F80-7263-CD1E42CE2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8" y="1123837"/>
            <a:ext cx="4998963" cy="1255469"/>
          </a:xfrm>
        </p:spPr>
        <p:txBody>
          <a:bodyPr>
            <a:noAutofit/>
          </a:bodyPr>
          <a:lstStyle/>
          <a:p>
            <a:br>
              <a:rPr lang="cs-CZ" sz="5400"/>
            </a:br>
            <a:br>
              <a:rPr lang="cs-CZ" sz="5400"/>
            </a:br>
            <a:br>
              <a:rPr lang="cs-CZ" sz="5400"/>
            </a:br>
            <a:br>
              <a:rPr lang="cs-CZ" sz="5400"/>
            </a:br>
            <a:r>
              <a:rPr lang="cs-CZ" sz="5400">
                <a:latin typeface="Cambria"/>
                <a:ea typeface="Calibri"/>
                <a:cs typeface="Calibri"/>
              </a:rPr>
              <a:t>STÁTNÍ SYMBOL</a:t>
            </a:r>
            <a:br>
              <a:rPr lang="cs-CZ" sz="5400">
                <a:latin typeface="Cambria"/>
              </a:rPr>
            </a:br>
            <a:r>
              <a:rPr lang="cs-CZ" sz="5400">
                <a:latin typeface="Cambria"/>
                <a:ea typeface="Calibri"/>
                <a:cs typeface="Calibri"/>
              </a:rPr>
              <a:t> A STATNÍ ZNAK</a:t>
            </a:r>
            <a:r>
              <a:rPr lang="cs-CZ" sz="5400">
                <a:latin typeface="Calibri"/>
                <a:ea typeface="Calibri"/>
                <a:cs typeface="Calibri"/>
              </a:rPr>
              <a:t>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3D9F664-6639-4CD6-A55D-54E64F7FB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5497" y="758952"/>
            <a:ext cx="2842930" cy="3191490"/>
          </a:xfrm>
          <a:prstGeom prst="rect">
            <a:avLst/>
          </a:prstGeom>
          <a:solidFill>
            <a:srgbClr val="FFFFFF"/>
          </a:solidFill>
          <a:ln w="66675" cmpd="sng">
            <a:solidFill>
              <a:schemeClr val="bg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F9F7DDF-85A2-4347-9A46-8BD568AFF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91252" y="758952"/>
            <a:ext cx="2396659" cy="18309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C07E44A-72EE-40F3-9020-BC903761F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32153" y="4090151"/>
            <a:ext cx="2836274" cy="19997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AA35A02-3DD9-4BF6-A9C8-13C0EA74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91252" y="2722807"/>
            <a:ext cx="2396659" cy="3367097"/>
          </a:xfrm>
          <a:prstGeom prst="rect">
            <a:avLst/>
          </a:prstGeom>
          <a:solidFill>
            <a:srgbClr val="FFFFFF"/>
          </a:solidFill>
          <a:ln w="66675" cmpd="sng">
            <a:solidFill>
              <a:schemeClr val="bg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symbol&#10;&#10;Obsah generovaný pomocí AI může být nesprávný.">
            <a:extLst>
              <a:ext uri="{FF2B5EF4-FFF2-40B4-BE49-F238E27FC236}">
                <a16:creationId xmlns:a16="http://schemas.microsoft.com/office/drawing/2014/main" id="{FE2A93E0-7B4B-C3ED-5B93-BD339EE9A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6285" y="3301813"/>
            <a:ext cx="2252215" cy="2223460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9F93A25B-755B-4E4B-8DF5-966F6B655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93909444-1856-F2CC-E5E5-40EAA26D1738}"/>
              </a:ext>
            </a:extLst>
          </p:cNvPr>
          <p:cNvSpPr txBox="1"/>
          <p:nvPr/>
        </p:nvSpPr>
        <p:spPr>
          <a:xfrm>
            <a:off x="8384753" y="401648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/>
              <a:t>Obr.6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495662D-E04A-1654-67A9-2AC382C30E32}"/>
              </a:ext>
            </a:extLst>
          </p:cNvPr>
          <p:cNvSpPr txBox="1"/>
          <p:nvPr/>
        </p:nvSpPr>
        <p:spPr>
          <a:xfrm>
            <a:off x="11488121" y="6497648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/>
              <a:t>Obr.7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3AD291-8C9D-43E0-C095-2D4E65FB7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8144" y="1644589"/>
            <a:ext cx="2533111" cy="177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2407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C60DA-0D5A-B567-39B3-3A2597B88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713309"/>
            <a:ext cx="2947482" cy="128346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700">
                <a:latin typeface="Cambria"/>
                <a:ea typeface="Cambria"/>
              </a:rPr>
              <a:t>SPORT</a:t>
            </a:r>
            <a:br>
              <a:rPr lang="en-US" sz="1700"/>
            </a:br>
            <a:br>
              <a:rPr lang="en-US" sz="1700"/>
            </a:br>
            <a:br>
              <a:rPr lang="en-US" sz="1700"/>
            </a:br>
            <a:br>
              <a:rPr lang="en-US" sz="1700"/>
            </a:br>
            <a:endParaRPr lang="en-US" sz="17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93D755-651B-5DCB-96CD-11B441E886E4}"/>
              </a:ext>
            </a:extLst>
          </p:cNvPr>
          <p:cNvSpPr txBox="1"/>
          <p:nvPr/>
        </p:nvSpPr>
        <p:spPr>
          <a:xfrm>
            <a:off x="252920" y="2407298"/>
            <a:ext cx="2947482" cy="349898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285750" indent="-28575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/>
              <a:buChar char="•"/>
            </a:pPr>
            <a:r>
              <a:rPr lang="en-US" err="1">
                <a:solidFill>
                  <a:schemeClr val="bg1"/>
                </a:solidFill>
              </a:rPr>
              <a:t>Lyžování</a:t>
            </a:r>
            <a:r>
              <a:rPr lang="en-US">
                <a:solidFill>
                  <a:schemeClr val="bg1"/>
                </a:solidFill>
              </a:rPr>
              <a:t> :</a:t>
            </a:r>
            <a:endParaRPr lang="cs-CZ">
              <a:solidFill>
                <a:schemeClr val="bg1"/>
              </a:solidFill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/>
              <a:buChar char="•"/>
            </a:pPr>
            <a:endParaRPr lang="en-US">
              <a:solidFill>
                <a:schemeClr val="bg1"/>
              </a:solidFill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/>
              <a:buChar char="•"/>
            </a:pPr>
            <a:r>
              <a:rPr lang="en-US" err="1">
                <a:solidFill>
                  <a:schemeClr val="bg1"/>
                </a:solidFill>
              </a:rPr>
              <a:t>Urs</a:t>
            </a:r>
            <a:r>
              <a:rPr lang="en-US">
                <a:solidFill>
                  <a:schemeClr val="bg1"/>
                </a:solidFill>
              </a:rPr>
              <a:t> Lehmann </a:t>
            </a:r>
            <a:endParaRPr lang="cs-CZ">
              <a:solidFill>
                <a:schemeClr val="bg1"/>
              </a:solidFill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/>
              <a:buChar char="•"/>
            </a:pPr>
            <a:endParaRPr lang="en-US">
              <a:solidFill>
                <a:schemeClr val="bg1"/>
              </a:solidFill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/>
              <a:buChar char="•"/>
            </a:pPr>
            <a:r>
              <a:rPr lang="en-US">
                <a:solidFill>
                  <a:schemeClr val="bg1"/>
                </a:solidFill>
              </a:rPr>
              <a:t>Bruno Kernen</a:t>
            </a:r>
          </a:p>
        </p:txBody>
      </p:sp>
      <p:pic>
        <p:nvPicPr>
          <p:cNvPr id="5" name="Zástupný obsah 4" descr="Lyžování ve Švýcarsku - nejlepší skiareály | Top-Pojištění.cz">
            <a:extLst>
              <a:ext uri="{FF2B5EF4-FFF2-40B4-BE49-F238E27FC236}">
                <a16:creationId xmlns:a16="http://schemas.microsoft.com/office/drawing/2014/main" id="{200D3160-0378-11F0-BFE1-FD1658CE18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5446" r="11656" b="1"/>
          <a:stretch>
            <a:fillRect/>
          </a:stretch>
        </p:blipFill>
        <p:spPr>
          <a:xfrm>
            <a:off x="3778897" y="758952"/>
            <a:ext cx="7772401" cy="5330952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1BFFEE7E-7393-7146-739F-F4D931DC0D9D}"/>
              </a:ext>
            </a:extLst>
          </p:cNvPr>
          <p:cNvSpPr txBox="1"/>
          <p:nvPr/>
        </p:nvSpPr>
        <p:spPr>
          <a:xfrm>
            <a:off x="11537676" y="6497954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/>
              <a:t>Obr.8</a:t>
            </a:r>
          </a:p>
        </p:txBody>
      </p:sp>
    </p:spTree>
    <p:extLst>
      <p:ext uri="{BB962C8B-B14F-4D97-AF65-F5344CB8AC3E}">
        <p14:creationId xmlns:p14="http://schemas.microsoft.com/office/powerpoint/2010/main" val="411307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BFFC165-0EB7-4973-AD70-7DFE76E52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3"/>
            <a:ext cx="4642228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25DB01-78F2-CEAF-685B-B5DF52971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9" y="1123837"/>
            <a:ext cx="4016116" cy="1255469"/>
          </a:xfrm>
        </p:spPr>
        <p:txBody>
          <a:bodyPr>
            <a:normAutofit/>
          </a:bodyPr>
          <a:lstStyle/>
          <a:p>
            <a:r>
              <a:rPr lang="en-US">
                <a:latin typeface="Cambria"/>
                <a:ea typeface="Cambria"/>
              </a:rPr>
              <a:t>HUDBA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2DA5A-5DDE-C414-D6EF-54694285E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49" y="2510395"/>
            <a:ext cx="4016116" cy="3274586"/>
          </a:xfrm>
        </p:spPr>
        <p:txBody>
          <a:bodyPr anchor="t">
            <a:normAutofit/>
          </a:bodyPr>
          <a:lstStyle/>
          <a:p>
            <a:r>
              <a:rPr lang="en-US" sz="1700">
                <a:solidFill>
                  <a:srgbClr val="FFFFFF"/>
                </a:solidFill>
                <a:ea typeface="+mn-lt"/>
                <a:cs typeface="+mn-lt"/>
                <a:hlinkClick r:id="rId2"/>
              </a:rPr>
              <a:t>https://www.youtube.com/watch?v=UmeO9xvOV_Q&amp;list=RDUmeO9xvOV_Q&amp;start_radio=1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 </a:t>
            </a:r>
          </a:p>
          <a:p>
            <a:r>
              <a:rPr lang="en-US" sz="1700">
                <a:solidFill>
                  <a:srgbClr val="FFFFFF"/>
                </a:solidFill>
                <a:ea typeface="+mn-lt"/>
                <a:cs typeface="+mn-lt"/>
                <a:hlinkClick r:id="rId3"/>
              </a:rPr>
              <a:t>https://www.youtube.com/watch?v=E2saHpe8mZY&amp;list=RDE2saHpe8mZY&amp;start_radio=1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 </a:t>
            </a:r>
          </a:p>
          <a:p>
            <a:r>
              <a:rPr lang="en-US" sz="1700">
                <a:solidFill>
                  <a:srgbClr val="FFFFFF"/>
                </a:solidFill>
                <a:ea typeface="+mn-lt"/>
                <a:cs typeface="+mn-lt"/>
                <a:hlinkClick r:id="rId4"/>
              </a:rPr>
              <a:t>https://www.youtube.com/shorts/RUEpZKQXe00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  </a:t>
            </a:r>
          </a:p>
          <a:p>
            <a:r>
              <a:rPr lang="en-US" sz="1700">
                <a:solidFill>
                  <a:srgbClr val="FFFFFF"/>
                </a:solidFill>
                <a:ea typeface="+mn-lt"/>
                <a:cs typeface="+mn-lt"/>
                <a:hlinkClick r:id="rId5"/>
              </a:rPr>
              <a:t>https://www.youtube.com/shorts/Ilrrovset4g</a:t>
            </a:r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 </a:t>
            </a:r>
          </a:p>
          <a:p>
            <a:r>
              <a:rPr lang="en-US" sz="1700">
                <a:solidFill>
                  <a:srgbClr val="FFFFFF"/>
                </a:solidFill>
                <a:ea typeface="+mn-lt"/>
                <a:cs typeface="+mn-lt"/>
              </a:rPr>
              <a:t>  </a:t>
            </a:r>
            <a:endParaRPr lang="en-US" sz="1700">
              <a:solidFill>
                <a:srgbClr val="FFFFFF"/>
              </a:solidFill>
            </a:endParaRPr>
          </a:p>
        </p:txBody>
      </p:sp>
      <p:pic>
        <p:nvPicPr>
          <p:cNvPr id="4" name="Picture 3" descr="Alpy, trubači na alpské rohy - foto, fotografie | Švýcarsko | TripZone.cz">
            <a:extLst>
              <a:ext uri="{FF2B5EF4-FFF2-40B4-BE49-F238E27FC236}">
                <a16:creationId xmlns:a16="http://schemas.microsoft.com/office/drawing/2014/main" id="{F82B86FA-E8D0-BBB6-64A0-BA12063FB03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2442"/>
          <a:stretch>
            <a:fillRect/>
          </a:stretch>
        </p:blipFill>
        <p:spPr>
          <a:xfrm>
            <a:off x="5137463" y="758953"/>
            <a:ext cx="6193767" cy="533065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BEE16545-94DA-E3C8-6838-7B2FE7C620DB}"/>
              </a:ext>
            </a:extLst>
          </p:cNvPr>
          <p:cNvSpPr txBox="1"/>
          <p:nvPr/>
        </p:nvSpPr>
        <p:spPr>
          <a:xfrm>
            <a:off x="11521464" y="6487553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/>
              <a:t>Obr.9</a:t>
            </a:r>
          </a:p>
        </p:txBody>
      </p:sp>
    </p:spTree>
    <p:extLst>
      <p:ext uri="{BB962C8B-B14F-4D97-AF65-F5344CB8AC3E}">
        <p14:creationId xmlns:p14="http://schemas.microsoft.com/office/powerpoint/2010/main" val="40458101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51E3431-CE8A-4FA3-92ED-72D1E007B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7ACA9C-6281-4732-9DE5-95D5F9BEA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1628877-E08F-4E76-A6D9-CAFB570DB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Matterhorn - Seem Real E-Zine Lightbox">
            <a:extLst>
              <a:ext uri="{FF2B5EF4-FFF2-40B4-BE49-F238E27FC236}">
                <a16:creationId xmlns:a16="http://schemas.microsoft.com/office/drawing/2014/main" id="{3925C55D-214E-33A0-2FC7-CEFF20AC67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5675" r="3439" b="9091"/>
          <a:stretch>
            <a:fillRect/>
          </a:stretch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7587975-CDAC-4067-A9DD-FF1F73F84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300114"/>
            <a:ext cx="4053525" cy="4257773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04129E8-8B33-201F-4979-AF4EE871F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557" y="1711212"/>
            <a:ext cx="3361953" cy="104713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spc="-100">
                <a:solidFill>
                  <a:schemeClr val="bg1"/>
                </a:solidFill>
              </a:rPr>
              <a:t>TOP 5 MÍST: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C426FB-6153-2543-6B52-6E2FA9F82DE5}"/>
              </a:ext>
            </a:extLst>
          </p:cNvPr>
          <p:cNvSpPr txBox="1"/>
          <p:nvPr/>
        </p:nvSpPr>
        <p:spPr>
          <a:xfrm>
            <a:off x="334557" y="3426827"/>
            <a:ext cx="3361953" cy="103209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</a:pPr>
            <a:r>
              <a:rPr lang="en-US" sz="3200">
                <a:solidFill>
                  <a:schemeClr val="bg1"/>
                </a:solidFill>
              </a:rPr>
              <a:t>1. - </a:t>
            </a:r>
            <a:r>
              <a:rPr lang="en-US" sz="3200" b="1">
                <a:solidFill>
                  <a:schemeClr val="bg1"/>
                </a:solidFill>
              </a:rPr>
              <a:t>Zermatt &amp; Matterhorn</a:t>
            </a: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653CDAE-85F5-81F0-5A6D-5A657FB104B3}"/>
              </a:ext>
            </a:extLst>
          </p:cNvPr>
          <p:cNvSpPr txBox="1"/>
          <p:nvPr/>
        </p:nvSpPr>
        <p:spPr>
          <a:xfrm>
            <a:off x="11401551" y="6423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/>
              <a:t>Obr.10</a:t>
            </a:r>
          </a:p>
        </p:txBody>
      </p:sp>
    </p:spTree>
    <p:extLst>
      <p:ext uri="{BB962C8B-B14F-4D97-AF65-F5344CB8AC3E}">
        <p14:creationId xmlns:p14="http://schemas.microsoft.com/office/powerpoint/2010/main" val="19137104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51E3431-CE8A-4FA3-92ED-72D1E007B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87ACA9C-6281-4732-9DE5-95D5F9BEA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1628877-E08F-4E76-A6D9-CAFB570DB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Kam na dovolenou do Švýcarska? 5 míst, která musíte navštívit ...">
            <a:extLst>
              <a:ext uri="{FF2B5EF4-FFF2-40B4-BE49-F238E27FC236}">
                <a16:creationId xmlns:a16="http://schemas.microsoft.com/office/drawing/2014/main" id="{04454CF0-1314-49EC-2A19-32D72BD8AB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5709" r="-1" b="-1"/>
          <a:stretch>
            <a:fillRect/>
          </a:stretch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7587975-CDAC-4067-A9DD-FF1F73F84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300114"/>
            <a:ext cx="4053525" cy="4257773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7497CD-01E6-9BCA-0035-F02BD1330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557" y="1653703"/>
            <a:ext cx="3361953" cy="24704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spc="-100">
                <a:solidFill>
                  <a:schemeClr val="bg1"/>
                </a:solidFill>
              </a:rPr>
              <a:t>2. </a:t>
            </a:r>
            <a:r>
              <a:rPr lang="en-US" sz="4400" b="1" spc="-100">
                <a:solidFill>
                  <a:schemeClr val="bg1"/>
                </a:solidFill>
              </a:rPr>
              <a:t>Luzern</a:t>
            </a:r>
            <a:endParaRPr lang="en-US" sz="4400" spc="-100">
              <a:solidFill>
                <a:schemeClr val="bg1"/>
              </a:solidFill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5DF30A8-C291-EFEE-C6A9-5618630FD3E2}"/>
              </a:ext>
            </a:extLst>
          </p:cNvPr>
          <p:cNvSpPr txBox="1"/>
          <p:nvPr/>
        </p:nvSpPr>
        <p:spPr>
          <a:xfrm>
            <a:off x="11443153" y="-3977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/>
              <a:t>Obr.11</a:t>
            </a:r>
          </a:p>
        </p:txBody>
      </p:sp>
    </p:spTree>
    <p:extLst>
      <p:ext uri="{BB962C8B-B14F-4D97-AF65-F5344CB8AC3E}">
        <p14:creationId xmlns:p14="http://schemas.microsoft.com/office/powerpoint/2010/main" val="19419637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rame">
  <a:themeElements>
    <a:clrScheme name="Frame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18A1B607-7BAE-46D6-8090-545AC7BDD73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Širokoúhlá obrazovka</PresentationFormat>
  <Slides>14</Slides>
  <Notes>0</Notes>
  <HiddenSlides>0</HiddenSlide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Frame</vt:lpstr>
      <vt:lpstr>ŠVÝCARSKO  Denisa Zatloukalová Sára Lipoldová</vt:lpstr>
      <vt:lpstr>ZÁKLADNÍ INFORMACE  </vt:lpstr>
      <vt:lpstr>STÁTNÍ ZŘÍZENÍ A SPRÁVA   </vt:lpstr>
      <vt:lpstr>  </vt:lpstr>
      <vt:lpstr>    STÁTNÍ SYMBOL  A STATNÍ ZNAK </vt:lpstr>
      <vt:lpstr>SPORT    </vt:lpstr>
      <vt:lpstr>HUDBA</vt:lpstr>
      <vt:lpstr>TOP 5 MÍST:</vt:lpstr>
      <vt:lpstr>2. Luzern</vt:lpstr>
      <vt:lpstr>3. Interlaken</vt:lpstr>
      <vt:lpstr> 4. Titlis</vt:lpstr>
      <vt:lpstr>5. Rheinfall (Rýnské vodopády)</vt:lpstr>
      <vt:lpstr>ZDROJE</vt:lpstr>
      <vt:lpstr>ZDROJE:      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2</cp:revision>
  <dcterms:created xsi:type="dcterms:W3CDTF">2025-10-08T06:32:06Z</dcterms:created>
  <dcterms:modified xsi:type="dcterms:W3CDTF">2026-05-20T10:23:57Z</dcterms:modified>
</cp:coreProperties>
</file>