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3" r:id="rId14"/>
    <p:sldId id="269" r:id="rId15"/>
    <p:sldId id="268" r:id="rId16"/>
    <p:sldId id="270" r:id="rId17"/>
    <p:sldId id="272" r:id="rId18"/>
    <p:sldId id="271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1DE"/>
    <a:srgbClr val="FF5EA9"/>
    <a:srgbClr val="FF6E70"/>
    <a:srgbClr val="E3E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503989-B101-4E07-8318-D58E055870E1}" v="2" dt="2026-01-21T16:18:28.8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87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42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2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1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67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7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99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63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87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4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0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youtube.com/watch?v=QRvPuCoTMp0&amp;list=RDQRvPuCoTMp0&amp;start_radio=1" TargetMode="External"/><Relationship Id="rId4" Type="http://schemas.openxmlformats.org/officeDocument/2006/relationships/hyperlink" Target="https://www.youtube.com/watch?v=q3UgT4kMZxw&amp;list=RDq3UgT4kMZxw&amp;start_radio=1&amp;t=1s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usinessinfo.cz/clanky/klima-meni-spanelsky-olivovy-byznys/n" TargetMode="External"/><Relationship Id="rId13" Type="http://schemas.openxmlformats.org/officeDocument/2006/relationships/hyperlink" Target="https://www.forbes.com/profile/rafael-nadal/" TargetMode="External"/><Relationship Id="rId3" Type="http://schemas.openxmlformats.org/officeDocument/2006/relationships/hyperlink" Target="http://Ohttps:/spanelsko.svetadily.cz/" TargetMode="External"/><Relationship Id="rId7" Type="http://schemas.openxmlformats.org/officeDocument/2006/relationships/hyperlink" Target="https://d.latintimes.com/en/full/547875/pedro-sanchez.jpg?w=736&amp;f=97a156807bf90c3968d0ac8f74e31f8b" TargetMode="External"/><Relationship Id="rId12" Type="http://schemas.openxmlformats.org/officeDocument/2006/relationships/hyperlink" Target="https://cs.wikipedia.org/wiki/Sagrada_Fam%C3%ADlia" TargetMode="External"/><Relationship Id="rId2" Type="http://schemas.openxmlformats.org/officeDocument/2006/relationships/hyperlink" Target="https://marekrybar.cz/pruvodce-spanelsko-mallorca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ommons.wikimedia.org/wiki/File:NATO_OTAN_landscape_logo.svg" TargetMode="External"/><Relationship Id="rId11" Type="http://schemas.openxmlformats.org/officeDocument/2006/relationships/hyperlink" Target="https://www.delish.com/cooking/recipe-ideas/a27117110/easy-churros-recipe/" TargetMode="External"/><Relationship Id="rId5" Type="http://schemas.openxmlformats.org/officeDocument/2006/relationships/hyperlink" Target="https://www.worldatlas.com/upload/bc/a9/bf/adobestock-175704070.jpeg" TargetMode="External"/><Relationship Id="rId10" Type="http://schemas.openxmlformats.org/officeDocument/2006/relationships/hyperlink" Target="https://www.metmuseum.org/art/collection/search/437874" TargetMode="External"/><Relationship Id="rId4" Type="http://schemas.openxmlformats.org/officeDocument/2006/relationships/hyperlink" Target="https://i.ytimg.com/vi/RQdWxxhX440/maxresdefault.jpg" TargetMode="External"/><Relationship Id="rId9" Type="http://schemas.openxmlformats.org/officeDocument/2006/relationships/hyperlink" Target="https://pixabay.com/cs/photos/ovoce-trh-madrid-%c5%a1pan%c4%9blsko-%c4%8derstv%c3%bd-4780798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s1.elespanol.com/2024/09/23/malaga/vivir/turismo/888171962_249435031_1706x960.jpg" TargetMode="External"/><Relationship Id="rId13" Type="http://schemas.openxmlformats.org/officeDocument/2006/relationships/hyperlink" Target="https://i.eurosport.com/2018/04/25/2321018-48319130-2560-1440.jpg" TargetMode="External"/><Relationship Id="rId18" Type="http://schemas.openxmlformats.org/officeDocument/2006/relationships/hyperlink" Target="https://i.pinimg.com/originals/0a/d1/a9/0ad1a9dc4f698d7219486043c7e043c2.jpg" TargetMode="External"/><Relationship Id="rId3" Type="http://schemas.openxmlformats.org/officeDocument/2006/relationships/hyperlink" Target="https://upload.wikimedia.org/wikipedia/commons/thumb/9/98/Pablo_picasso_1.jpg/250px-Pablo_picasso_1.jpg" TargetMode="External"/><Relationship Id="rId7" Type="http://schemas.openxmlformats.org/officeDocument/2006/relationships/hyperlink" Target="https://media.licdn.com/dms/image/v2/D4E22AQFZGiA8S0Zwqg/feedshare-shrink_2048_1536/feedshare-shrink_2048_1536/0/1727696958905?e=2147483647&amp;v=beta&amp;t=jNHrdB0eVy6Ga8Gq5sDg0gRnjQjzKd7H30aUEceCPDs" TargetMode="External"/><Relationship Id="rId12" Type="http://schemas.openxmlformats.org/officeDocument/2006/relationships/hyperlink" Target="https://encrypted-tbn0.gstatic.com/shopping?q=tbn:ANd9GcSbWZ6fWQKsm-EdTR78tGUIu7Vo_WjIxLRYfF9Exhd9sp6ag_1w9DfYdKLbwv7Q1EHMasXDhWGrRm2LMPu2SELhLOqLkKnBneDRho_LxmuSDjqjCKNPx1xQykg" TargetMode="External"/><Relationship Id="rId17" Type="http://schemas.openxmlformats.org/officeDocument/2006/relationships/hyperlink" Target="https://tse1.mm.bing.net/th/id/OIP.HsZeq98tqQHmH2r8UAX42AAAAA?cb=ucfimgc2&amp;w=405&amp;h=405&amp;rs=1&amp;pid=ImgDetMain&amp;o=7&amp;rm=3" TargetMode="External"/><Relationship Id="rId2" Type="http://schemas.openxmlformats.org/officeDocument/2006/relationships/hyperlink" Target="https://tse4.mm.bing.net/th/id/OIP.f_6ZlKS8VRGReVNyY6jL7wHaHa?rs=1&amp;pid=ImgDetMain&amp;o=7&amp;rm=3" TargetMode="External"/><Relationship Id="rId16" Type="http://schemas.openxmlformats.org/officeDocument/2006/relationships/hyperlink" Target="https://tse1.mm.bing.net/th/id/OIP.Q_imESfjaItChe70yf9TrgHaHa?cb=ucfimgc2&amp;pid=ImgDet&amp;w=100&amp;h=100&amp;c=7&amp;o=7&amp;rm=3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zpravy.aktualne.cz/zahranici/foto-na-palube-spanelskeho-rychlovlaku-300-kmh/r~i:gallery:30539/r~i:photo:545805/" TargetMode="External"/><Relationship Id="rId11" Type="http://schemas.openxmlformats.org/officeDocument/2006/relationships/hyperlink" Target="https://chile.tur.com/en/destinations/santiago" TargetMode="External"/><Relationship Id="rId5" Type="http://schemas.openxmlformats.org/officeDocument/2006/relationships/hyperlink" Target="https://cs.wikipedia.org/wiki/St%C3%A1tn%C3%AD_znak_%C5%A0pan%C4%9Blska" TargetMode="External"/><Relationship Id="rId15" Type="http://schemas.openxmlformats.org/officeDocument/2006/relationships/hyperlink" Target="https://www.repstatic.it/cless/channel/sport-dirette/sport/calcio/img/r-madrid_t186.png" TargetMode="External"/><Relationship Id="rId10" Type="http://schemas.openxmlformats.org/officeDocument/2006/relationships/hyperlink" Target="https://www.getyourguide.com/cs-cz/explorer/madrid-ttd46/?visitor-id=TIRRVK8JY11681M4FYTWYQO2JVHS8JLX&amp;locale_autoredirect_optout=true" TargetMode="External"/><Relationship Id="rId4" Type="http://schemas.openxmlformats.org/officeDocument/2006/relationships/hyperlink" Target="https://cs.wikipedia.org/wiki/%C5%A0pan%C4%9Blsk%C3%A1_vlajka" TargetMode="External"/><Relationship Id="rId9" Type="http://schemas.openxmlformats.org/officeDocument/2006/relationships/hyperlink" Target="https://en.wikipedia.org/wiki/Cuenca,_Spain" TargetMode="External"/><Relationship Id="rId14" Type="http://schemas.openxmlformats.org/officeDocument/2006/relationships/hyperlink" Target="https://getfootballnewsspain.com/possible-real-madrid-xi-vs-almeria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ndo.cz/spanelsko" TargetMode="External"/><Relationship Id="rId2" Type="http://schemas.openxmlformats.org/officeDocument/2006/relationships/hyperlink" Target="https://www.vyletnik.cz/clanky/lo/es/ka/tipy-na-vylety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vseospanelsku.webnode.cz/geografie/zakladni-informace/" TargetMode="External"/><Relationship Id="rId5" Type="http://schemas.openxmlformats.org/officeDocument/2006/relationships/hyperlink" Target="https://www.businessinfo.cz/navody/spanelsko-souhrnna-teritorialni-informace/2/" TargetMode="External"/><Relationship Id="rId4" Type="http://schemas.openxmlformats.org/officeDocument/2006/relationships/hyperlink" Target="https://temata.rozhlas.cz/nabozenstvi-v-zemich-eu-spanelsko-8022462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ázek 11" descr="Španělsko | Marek Rybář">
            <a:extLst>
              <a:ext uri="{FF2B5EF4-FFF2-40B4-BE49-F238E27FC236}">
                <a16:creationId xmlns:a16="http://schemas.microsoft.com/office/drawing/2014/main" id="{7F0EF63E-45F9-3FE5-E332-4F8600774F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r="-1" b="15708"/>
          <a:stretch>
            <a:fillRect/>
          </a:stretch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4582DB-1A59-8188-4CFC-F361C7E5F73C}"/>
              </a:ext>
            </a:extLst>
          </p:cNvPr>
          <p:cNvSpPr txBox="1"/>
          <p:nvPr/>
        </p:nvSpPr>
        <p:spPr>
          <a:xfrm>
            <a:off x="1527048" y="1124712"/>
            <a:ext cx="9144000" cy="306324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ŠPANĚLSKO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Svobodová, Sogelová 9.A</a:t>
            </a:r>
          </a:p>
        </p:txBody>
      </p:sp>
      <p:sp>
        <p:nvSpPr>
          <p:cNvPr id="40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sX0" fmla="*/ 0 w 10515600"/>
              <a:gd name="csY0" fmla="*/ 0 h 5416094"/>
              <a:gd name="csX1" fmla="*/ 552069 w 10515600"/>
              <a:gd name="csY1" fmla="*/ 0 h 5416094"/>
              <a:gd name="csX2" fmla="*/ 893826 w 10515600"/>
              <a:gd name="csY2" fmla="*/ 0 h 5416094"/>
              <a:gd name="csX3" fmla="*/ 1761363 w 10515600"/>
              <a:gd name="csY3" fmla="*/ 0 h 5416094"/>
              <a:gd name="csX4" fmla="*/ 2313432 w 10515600"/>
              <a:gd name="csY4" fmla="*/ 0 h 5416094"/>
              <a:gd name="csX5" fmla="*/ 2865501 w 10515600"/>
              <a:gd name="csY5" fmla="*/ 0 h 5416094"/>
              <a:gd name="csX6" fmla="*/ 3733038 w 10515600"/>
              <a:gd name="csY6" fmla="*/ 0 h 5416094"/>
              <a:gd name="csX7" fmla="*/ 4179951 w 10515600"/>
              <a:gd name="csY7" fmla="*/ 0 h 5416094"/>
              <a:gd name="csX8" fmla="*/ 5047488 w 10515600"/>
              <a:gd name="csY8" fmla="*/ 0 h 5416094"/>
              <a:gd name="csX9" fmla="*/ 5915025 w 10515600"/>
              <a:gd name="csY9" fmla="*/ 0 h 5416094"/>
              <a:gd name="csX10" fmla="*/ 6572250 w 10515600"/>
              <a:gd name="csY10" fmla="*/ 0 h 5416094"/>
              <a:gd name="csX11" fmla="*/ 7439787 w 10515600"/>
              <a:gd name="csY11" fmla="*/ 0 h 5416094"/>
              <a:gd name="csX12" fmla="*/ 7991856 w 10515600"/>
              <a:gd name="csY12" fmla="*/ 0 h 5416094"/>
              <a:gd name="csX13" fmla="*/ 8543925 w 10515600"/>
              <a:gd name="csY13" fmla="*/ 0 h 5416094"/>
              <a:gd name="csX14" fmla="*/ 9306306 w 10515600"/>
              <a:gd name="csY14" fmla="*/ 0 h 5416094"/>
              <a:gd name="csX15" fmla="*/ 9858375 w 10515600"/>
              <a:gd name="csY15" fmla="*/ 0 h 5416094"/>
              <a:gd name="csX16" fmla="*/ 10515600 w 10515600"/>
              <a:gd name="csY16" fmla="*/ 0 h 5416094"/>
              <a:gd name="csX17" fmla="*/ 10515600 w 10515600"/>
              <a:gd name="csY17" fmla="*/ 785334 h 5416094"/>
              <a:gd name="csX18" fmla="*/ 10515600 w 10515600"/>
              <a:gd name="csY18" fmla="*/ 1516506 h 5416094"/>
              <a:gd name="csX19" fmla="*/ 10515600 w 10515600"/>
              <a:gd name="csY19" fmla="*/ 2247679 h 5416094"/>
              <a:gd name="csX20" fmla="*/ 10515600 w 10515600"/>
              <a:gd name="csY20" fmla="*/ 2762208 h 5416094"/>
              <a:gd name="csX21" fmla="*/ 10515600 w 10515600"/>
              <a:gd name="csY21" fmla="*/ 3330898 h 5416094"/>
              <a:gd name="csX22" fmla="*/ 10515600 w 10515600"/>
              <a:gd name="csY22" fmla="*/ 4062071 h 5416094"/>
              <a:gd name="csX23" fmla="*/ 10515600 w 10515600"/>
              <a:gd name="csY23" fmla="*/ 4684921 h 5416094"/>
              <a:gd name="csX24" fmla="*/ 10515600 w 10515600"/>
              <a:gd name="csY24" fmla="*/ 5416094 h 5416094"/>
              <a:gd name="csX25" fmla="*/ 9753219 w 10515600"/>
              <a:gd name="csY25" fmla="*/ 5416094 h 5416094"/>
              <a:gd name="csX26" fmla="*/ 9411462 w 10515600"/>
              <a:gd name="csY26" fmla="*/ 5416094 h 5416094"/>
              <a:gd name="csX27" fmla="*/ 8754237 w 10515600"/>
              <a:gd name="csY27" fmla="*/ 5416094 h 5416094"/>
              <a:gd name="csX28" fmla="*/ 8307324 w 10515600"/>
              <a:gd name="csY28" fmla="*/ 5416094 h 5416094"/>
              <a:gd name="csX29" fmla="*/ 7544943 w 10515600"/>
              <a:gd name="csY29" fmla="*/ 5416094 h 5416094"/>
              <a:gd name="csX30" fmla="*/ 7098030 w 10515600"/>
              <a:gd name="csY30" fmla="*/ 5416094 h 5416094"/>
              <a:gd name="csX31" fmla="*/ 6335649 w 10515600"/>
              <a:gd name="csY31" fmla="*/ 5416094 h 5416094"/>
              <a:gd name="csX32" fmla="*/ 5993892 w 10515600"/>
              <a:gd name="csY32" fmla="*/ 5416094 h 5416094"/>
              <a:gd name="csX33" fmla="*/ 5231511 w 10515600"/>
              <a:gd name="csY33" fmla="*/ 5416094 h 5416094"/>
              <a:gd name="csX34" fmla="*/ 4784598 w 10515600"/>
              <a:gd name="csY34" fmla="*/ 5416094 h 5416094"/>
              <a:gd name="csX35" fmla="*/ 4442841 w 10515600"/>
              <a:gd name="csY35" fmla="*/ 5416094 h 5416094"/>
              <a:gd name="csX36" fmla="*/ 3995928 w 10515600"/>
              <a:gd name="csY36" fmla="*/ 5416094 h 5416094"/>
              <a:gd name="csX37" fmla="*/ 3233547 w 10515600"/>
              <a:gd name="csY37" fmla="*/ 5416094 h 5416094"/>
              <a:gd name="csX38" fmla="*/ 2786634 w 10515600"/>
              <a:gd name="csY38" fmla="*/ 5416094 h 5416094"/>
              <a:gd name="csX39" fmla="*/ 2444877 w 10515600"/>
              <a:gd name="csY39" fmla="*/ 5416094 h 5416094"/>
              <a:gd name="csX40" fmla="*/ 1997964 w 10515600"/>
              <a:gd name="csY40" fmla="*/ 5416094 h 5416094"/>
              <a:gd name="csX41" fmla="*/ 1445895 w 10515600"/>
              <a:gd name="csY41" fmla="*/ 5416094 h 5416094"/>
              <a:gd name="csX42" fmla="*/ 788670 w 10515600"/>
              <a:gd name="csY42" fmla="*/ 5416094 h 5416094"/>
              <a:gd name="csX43" fmla="*/ 0 w 10515600"/>
              <a:gd name="csY43" fmla="*/ 5416094 h 5416094"/>
              <a:gd name="csX44" fmla="*/ 0 w 10515600"/>
              <a:gd name="csY44" fmla="*/ 4630760 h 5416094"/>
              <a:gd name="csX45" fmla="*/ 0 w 10515600"/>
              <a:gd name="csY45" fmla="*/ 3953749 h 5416094"/>
              <a:gd name="csX46" fmla="*/ 0 w 10515600"/>
              <a:gd name="csY46" fmla="*/ 3276737 h 5416094"/>
              <a:gd name="csX47" fmla="*/ 0 w 10515600"/>
              <a:gd name="csY47" fmla="*/ 2599725 h 5416094"/>
              <a:gd name="csX48" fmla="*/ 0 w 10515600"/>
              <a:gd name="csY48" fmla="*/ 1922713 h 5416094"/>
              <a:gd name="csX49" fmla="*/ 0 w 10515600"/>
              <a:gd name="csY49" fmla="*/ 1299863 h 5416094"/>
              <a:gd name="csX50" fmla="*/ 0 w 10515600"/>
              <a:gd name="csY50" fmla="*/ 0 h 541609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5B6CD4-FAD4-7BA4-2158-C58A130820A7}"/>
              </a:ext>
            </a:extLst>
          </p:cNvPr>
          <p:cNvSpPr txBox="1"/>
          <p:nvPr/>
        </p:nvSpPr>
        <p:spPr>
          <a:xfrm>
            <a:off x="356680" y="6485106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Obr.1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8A585A-EC09-07AC-FF17-5E8D907B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7825" y="917274"/>
            <a:ext cx="1847521" cy="450012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MS Mincho"/>
                <a:ea typeface="MS Mincho"/>
              </a:rPr>
              <a:t>Cuenca</a:t>
            </a:r>
          </a:p>
        </p:txBody>
      </p:sp>
      <p:pic>
        <p:nvPicPr>
          <p:cNvPr id="6" name="Obrázek 5" descr="Cuenca, Spain - Wikipedia">
            <a:extLst>
              <a:ext uri="{FF2B5EF4-FFF2-40B4-BE49-F238E27FC236}">
                <a16:creationId xmlns:a16="http://schemas.microsoft.com/office/drawing/2014/main" id="{8479E135-0784-DB60-51CC-76BE4D690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06" y="315854"/>
            <a:ext cx="3393955" cy="3350823"/>
          </a:xfrm>
          <a:prstGeom prst="rect">
            <a:avLst/>
          </a:prstGeom>
        </p:spPr>
      </p:pic>
      <p:pic>
        <p:nvPicPr>
          <p:cNvPr id="7" name="Obrázek 6" descr="Santiago | Central Zone | Chiletur | Chiletur">
            <a:extLst>
              <a:ext uri="{FF2B5EF4-FFF2-40B4-BE49-F238E27FC236}">
                <a16:creationId xmlns:a16="http://schemas.microsoft.com/office/drawing/2014/main" id="{5D726CE1-3E69-B903-B25A-38BB8F4A1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570" y="3795328"/>
            <a:ext cx="4037162" cy="277541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B23B848-2D5B-DB8A-B066-46A67E494131}"/>
              </a:ext>
            </a:extLst>
          </p:cNvPr>
          <p:cNvSpPr txBox="1"/>
          <p:nvPr/>
        </p:nvSpPr>
        <p:spPr>
          <a:xfrm>
            <a:off x="7282930" y="2706139"/>
            <a:ext cx="34166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MS Mincho"/>
                <a:ea typeface="MS Mincho"/>
              </a:rPr>
              <a:t>Santiago de Compostela</a:t>
            </a:r>
            <a:endParaRPr lang="cs-CZ" sz="2000" b="1">
              <a:latin typeface="MS Mincho"/>
              <a:ea typeface="MS Mincho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756FC73-1162-4506-4347-917553BBFD0D}"/>
              </a:ext>
            </a:extLst>
          </p:cNvPr>
          <p:cNvSpPr txBox="1"/>
          <p:nvPr/>
        </p:nvSpPr>
        <p:spPr>
          <a:xfrm>
            <a:off x="6501442" y="1365209"/>
            <a:ext cx="517808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6000" b="1">
                <a:solidFill>
                  <a:schemeClr val="accent4">
                    <a:lumMod val="76000"/>
                  </a:schemeClr>
                </a:solidFill>
                <a:latin typeface="MS Mincho"/>
                <a:ea typeface="MS Mincho"/>
              </a:rPr>
              <a:t>CESTOVNÍ RUCH </a:t>
            </a:r>
            <a:endParaRPr lang="cs-CZ">
              <a:solidFill>
                <a:schemeClr val="accent4">
                  <a:lumMod val="76000"/>
                </a:schemeClr>
              </a:solidFill>
            </a:endParaRPr>
          </a:p>
        </p:txBody>
      </p:sp>
      <p:pic>
        <p:nvPicPr>
          <p:cNvPr id="13" name="Obrázek 12" descr="Madrid Travel Guide | Insider tips, hidden gems, itineraries and more">
            <a:extLst>
              <a:ext uri="{FF2B5EF4-FFF2-40B4-BE49-F238E27FC236}">
                <a16:creationId xmlns:a16="http://schemas.microsoft.com/office/drawing/2014/main" id="{9F1D53E5-748A-D158-05D0-E477561AB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408" y="3857193"/>
            <a:ext cx="4365325" cy="2788847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763F4ED7-DDD4-1A87-EB7E-B0B63DB07EF1}"/>
              </a:ext>
            </a:extLst>
          </p:cNvPr>
          <p:cNvSpPr txBox="1"/>
          <p:nvPr/>
        </p:nvSpPr>
        <p:spPr>
          <a:xfrm>
            <a:off x="265521" y="5653361"/>
            <a:ext cx="160506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3200" b="1">
                <a:latin typeface="MS Mincho"/>
                <a:ea typeface="MS Mincho"/>
              </a:rPr>
              <a:t>Madrid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5B8CD-DA49-3AA7-173C-D71B819BF1FF}"/>
              </a:ext>
            </a:extLst>
          </p:cNvPr>
          <p:cNvSpPr txBox="1"/>
          <p:nvPr/>
        </p:nvSpPr>
        <p:spPr>
          <a:xfrm>
            <a:off x="472440" y="387096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3F3ECA-6968-CCF3-0AA3-73F3D4965D6E}"/>
              </a:ext>
            </a:extLst>
          </p:cNvPr>
          <p:cNvSpPr txBox="1"/>
          <p:nvPr/>
        </p:nvSpPr>
        <p:spPr>
          <a:xfrm>
            <a:off x="670560" y="385572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7399E0-4E56-D718-AB60-12468048D99C}"/>
              </a:ext>
            </a:extLst>
          </p:cNvPr>
          <p:cNvSpPr txBox="1"/>
          <p:nvPr/>
        </p:nvSpPr>
        <p:spPr>
          <a:xfrm>
            <a:off x="9662808" y="27561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Obr.20,21,22</a:t>
            </a:r>
          </a:p>
        </p:txBody>
      </p:sp>
    </p:spTree>
    <p:extLst>
      <p:ext uri="{BB962C8B-B14F-4D97-AF65-F5344CB8AC3E}">
        <p14:creationId xmlns:p14="http://schemas.microsoft.com/office/powerpoint/2010/main" val="46650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DB3DB-4634-84DE-1E77-996C939A5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schemeClr val="accent6">
                    <a:lumMod val="76000"/>
                  </a:schemeClr>
                </a:solidFill>
              </a:rPr>
              <a:t>  </a:t>
            </a:r>
            <a:r>
              <a:rPr lang="en-US" sz="5400" b="1">
                <a:solidFill>
                  <a:schemeClr val="accent6">
                    <a:lumMod val="76000"/>
                  </a:schemeClr>
                </a:solidFill>
                <a:latin typeface="MS Mincho"/>
                <a:ea typeface="MS Mincho"/>
              </a:rPr>
              <a:t>SPORT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5970261-C249-A55C-03D8-0DCC8B2A1A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/>
        </p:blipFill>
        <p:spPr>
          <a:xfrm>
            <a:off x="4608093" y="3431576"/>
            <a:ext cx="4130616" cy="326336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CB011-6D2D-BD97-C2D8-A05DD43CE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1561" y="2344947"/>
            <a:ext cx="3932237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r>
              <a:rPr lang="en-US" sz="3600"/>
              <a:t>Tenis - Nadal</a:t>
            </a:r>
          </a:p>
          <a:p>
            <a:pPr marL="285750" indent="-285750">
              <a:buChar char="•"/>
            </a:pPr>
            <a:endParaRPr lang="en-US" sz="3600"/>
          </a:p>
          <a:p>
            <a:pPr marL="285750" indent="-285750">
              <a:buChar char="•"/>
            </a:pPr>
            <a:endParaRPr lang="en-US" sz="3600"/>
          </a:p>
          <a:p>
            <a:pPr marL="285750" indent="-285750">
              <a:buChar char="•"/>
            </a:pPr>
            <a:r>
              <a:rPr lang="en-US" sz="3600" err="1"/>
              <a:t>Fotbal</a:t>
            </a:r>
            <a:r>
              <a:rPr lang="en-US" sz="3600"/>
              <a:t> - Mbappe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93668-28D5-797E-9053-7AF5A9C8B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885" y="359434"/>
            <a:ext cx="4802039" cy="270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AE5BC3-8BD9-098D-748B-54C5D72D0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2528" y="3421812"/>
            <a:ext cx="5175849" cy="28467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A37A7-10F3-A38C-B72C-D63D99949D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60000">
            <a:off x="3962272" y="353874"/>
            <a:ext cx="2728823" cy="2714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87C3CD-F286-9A96-DD78-0B8BFD01FAB3}"/>
              </a:ext>
            </a:extLst>
          </p:cNvPr>
          <p:cNvSpPr txBox="1"/>
          <p:nvPr/>
        </p:nvSpPr>
        <p:spPr>
          <a:xfrm>
            <a:off x="437744" y="632297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Obr.23,24,25, 26</a:t>
            </a:r>
          </a:p>
        </p:txBody>
      </p:sp>
    </p:spTree>
    <p:extLst>
      <p:ext uri="{BB962C8B-B14F-4D97-AF65-F5344CB8AC3E}">
        <p14:creationId xmlns:p14="http://schemas.microsoft.com/office/powerpoint/2010/main" val="1127325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1B1DD-FA57-B53F-866E-BABB19DD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789" y="468221"/>
            <a:ext cx="2186343" cy="9692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>
                <a:latin typeface="MS Mincho"/>
                <a:ea typeface="MS Mincho"/>
              </a:rPr>
              <a:t>HUDBA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3FC52-7F2E-0CEF-38E4-28265D2F5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5336" y="1785853"/>
            <a:ext cx="4314191" cy="344783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/>
              <a:t>Flamenco - Angelo Kelly</a:t>
            </a:r>
            <a:endParaRPr lang="cs-CZ"/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err="1"/>
              <a:t>Zpěvák</a:t>
            </a:r>
            <a:r>
              <a:rPr lang="en-US" sz="2800"/>
              <a:t>, </a:t>
            </a:r>
            <a:r>
              <a:rPr lang="en-US" sz="2800" err="1"/>
              <a:t>skladatel</a:t>
            </a:r>
            <a:r>
              <a:rPr lang="en-US" sz="2800"/>
              <a:t> a </a:t>
            </a:r>
            <a:r>
              <a:rPr lang="en-US" sz="2800" err="1"/>
              <a:t>textař</a:t>
            </a:r>
            <a:endParaRPr lang="en-US" sz="2800"/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err="1"/>
              <a:t>Člen</a:t>
            </a:r>
            <a:r>
              <a:rPr lang="en-US" sz="2800"/>
              <a:t> </a:t>
            </a:r>
            <a:r>
              <a:rPr lang="en-US" sz="2800" err="1"/>
              <a:t>skupiny</a:t>
            </a:r>
            <a:r>
              <a:rPr lang="en-US" sz="2800"/>
              <a:t> The Kally </a:t>
            </a:r>
            <a:r>
              <a:rPr lang="en-US" sz="2800" err="1"/>
              <a:t>Familly</a:t>
            </a:r>
            <a:endParaRPr lang="en-US" sz="2800"/>
          </a:p>
        </p:txBody>
      </p:sp>
      <p:pic>
        <p:nvPicPr>
          <p:cNvPr id="9" name="Picture Placeholder 8" descr="Country Roads (Live), Angelo Kelly &amp; Family - Qobuz">
            <a:extLst>
              <a:ext uri="{FF2B5EF4-FFF2-40B4-BE49-F238E27FC236}">
                <a16:creationId xmlns:a16="http://schemas.microsoft.com/office/drawing/2014/main" id="{7A543922-7DFF-0C97-147C-6DE91DE59E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r="3" b="3"/>
          <a:stretch>
            <a:fillRect/>
          </a:stretch>
        </p:blipFill>
        <p:spPr>
          <a:xfrm>
            <a:off x="4522471" y="1785079"/>
            <a:ext cx="3287840" cy="3287840"/>
          </a:xfrm>
          <a:prstGeom prst="rect">
            <a:avLst/>
          </a:prstGeom>
        </p:spPr>
      </p:pic>
      <p:pic>
        <p:nvPicPr>
          <p:cNvPr id="6" name="Picture 5" descr="6 reasons to see Flamenco in Madrid - Flamenco Madrid">
            <a:extLst>
              <a:ext uri="{FF2B5EF4-FFF2-40B4-BE49-F238E27FC236}">
                <a16:creationId xmlns:a16="http://schemas.microsoft.com/office/drawing/2014/main" id="{490BAF7E-B567-BCD5-1F41-3FCE10BA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23" r="19929" b="3"/>
          <a:stretch>
            <a:fillRect/>
          </a:stretch>
        </p:blipFill>
        <p:spPr>
          <a:xfrm>
            <a:off x="7983780" y="1763237"/>
            <a:ext cx="3331526" cy="3331524"/>
          </a:xfrm>
          <a:prstGeom prst="rect">
            <a:avLst/>
          </a:prstGeom>
        </p:spPr>
      </p:pic>
      <p:grpSp>
        <p:nvGrpSpPr>
          <p:cNvPr id="225" name="Group 224">
            <a:extLst>
              <a:ext uri="{FF2B5EF4-FFF2-40B4-BE49-F238E27FC236}">
                <a16:creationId xmlns:a16="http://schemas.microsoft.com/office/drawing/2014/main" id="{792AA144-DDFF-C43B-6866-516C9091D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56557A69-9517-26A8-EF3F-E65057EEC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47C5987E-7AB5-0A21-D727-68B38B342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8EBEDD8-3464-D8B3-396C-C326E38E5102}"/>
              </a:ext>
            </a:extLst>
          </p:cNvPr>
          <p:cNvSpPr txBox="1"/>
          <p:nvPr/>
        </p:nvSpPr>
        <p:spPr>
          <a:xfrm>
            <a:off x="405319" y="643646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/>
              <a:t>Obr</a:t>
            </a:r>
            <a:r>
              <a:rPr lang="en-US"/>
              <a:t>. 27, 28</a:t>
            </a:r>
          </a:p>
        </p:txBody>
      </p:sp>
    </p:spTree>
    <p:extLst>
      <p:ext uri="{BB962C8B-B14F-4D97-AF65-F5344CB8AC3E}">
        <p14:creationId xmlns:p14="http://schemas.microsoft.com/office/powerpoint/2010/main" val="4019054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A0C8DA-90E9-5C37-13F4-2BF845C91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001" y="978619"/>
            <a:ext cx="4474637" cy="113517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b="1" err="1">
                <a:latin typeface="MS Mincho"/>
                <a:ea typeface="MS Mincho"/>
              </a:rPr>
              <a:t>Základní</a:t>
            </a:r>
            <a:r>
              <a:rPr lang="en-US" sz="4400" b="1">
                <a:latin typeface="MS Mincho"/>
                <a:ea typeface="MS Mincho"/>
              </a:rPr>
              <a:t> </a:t>
            </a:r>
            <a:r>
              <a:rPr lang="en-US" sz="4400" b="1" err="1">
                <a:latin typeface="MS Mincho"/>
                <a:ea typeface="MS Mincho"/>
              </a:rPr>
              <a:t>slovíčka</a:t>
            </a:r>
            <a:endParaRPr lang="en-US" sz="4400" b="1">
              <a:latin typeface="MS Mincho"/>
              <a:ea typeface="MS Mincho"/>
            </a:endParaRPr>
          </a:p>
        </p:txBody>
      </p:sp>
      <p:sp>
        <p:nvSpPr>
          <p:cNvPr id="14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2C5B0A4-78A4-F5D9-C197-A72460305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4303" y="2359152"/>
            <a:ext cx="4546523" cy="34250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err="1"/>
              <a:t>Ahoj</a:t>
            </a:r>
            <a:r>
              <a:rPr lang="en-US" sz="2800"/>
              <a:t> - </a:t>
            </a:r>
            <a:r>
              <a:rPr lang="en-US" sz="2800" err="1"/>
              <a:t>hola</a:t>
            </a:r>
            <a:endParaRPr lang="en-US" sz="28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err="1"/>
              <a:t>Dekuji</a:t>
            </a:r>
            <a:r>
              <a:rPr lang="en-US" sz="2800"/>
              <a:t> - gracias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err="1"/>
              <a:t>Prosím</a:t>
            </a:r>
            <a:r>
              <a:rPr lang="en-US" sz="2800"/>
              <a:t> - </a:t>
            </a:r>
            <a:r>
              <a:rPr lang="en-US" sz="2800" err="1"/>
              <a:t>por</a:t>
            </a:r>
            <a:r>
              <a:rPr lang="en-US" sz="2800"/>
              <a:t> favor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err="1"/>
              <a:t>Já</a:t>
            </a:r>
            <a:r>
              <a:rPr lang="en-US" sz="2800"/>
              <a:t> </a:t>
            </a:r>
            <a:r>
              <a:rPr lang="en-US" sz="2800" err="1"/>
              <a:t>jsem</a:t>
            </a:r>
            <a:r>
              <a:rPr lang="en-US" sz="2800"/>
              <a:t> -  </a:t>
            </a:r>
            <a:r>
              <a:rPr lang="en-US" sz="2800" err="1"/>
              <a:t>Yo</a:t>
            </a:r>
            <a:r>
              <a:rPr lang="en-US" sz="2800"/>
              <a:t> soy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err="1"/>
              <a:t>Dobrý</a:t>
            </a:r>
            <a:r>
              <a:rPr lang="en-US" sz="2800"/>
              <a:t> den – buenos días</a:t>
            </a:r>
          </a:p>
        </p:txBody>
      </p:sp>
      <p:pic>
        <p:nvPicPr>
          <p:cNvPr id="5" name="Zástupný symbol obrázku 4" descr="Španělský jazyk – Gymnázium Petra Bezruče">
            <a:extLst>
              <a:ext uri="{FF2B5EF4-FFF2-40B4-BE49-F238E27FC236}">
                <a16:creationId xmlns:a16="http://schemas.microsoft.com/office/drawing/2014/main" id="{167B0B83-7257-854E-2A04-023B256470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089" r="16950" b="2"/>
          <a:stretch>
            <a:fillRect/>
          </a:stretch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B18F499-FBC8-FA68-122C-E5136041A6CF}"/>
              </a:ext>
            </a:extLst>
          </p:cNvPr>
          <p:cNvSpPr txBox="1"/>
          <p:nvPr/>
        </p:nvSpPr>
        <p:spPr>
          <a:xfrm>
            <a:off x="5284304" y="6410739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Obr. 29</a:t>
            </a:r>
          </a:p>
        </p:txBody>
      </p:sp>
    </p:spTree>
    <p:extLst>
      <p:ext uri="{BB962C8B-B14F-4D97-AF65-F5344CB8AC3E}">
        <p14:creationId xmlns:p14="http://schemas.microsoft.com/office/powerpoint/2010/main" val="1648050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1F6E9-69E5-2D52-8F2F-3B9349B37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/>
              <a:t>HYMNA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390CA88-4CB4-2DF1-EE15-78EDB9E219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0520" b="10520"/>
          <a:stretch/>
        </p:blipFill>
        <p:spPr>
          <a:xfrm>
            <a:off x="6750948" y="2049402"/>
            <a:ext cx="4905734" cy="329600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53E16-FF7E-F148-8B4C-E8EEC3EFC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6505784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ea typeface="+mn-lt"/>
                <a:cs typeface="+mn-lt"/>
                <a:hlinkClick r:id="rId4"/>
              </a:rPr>
              <a:t>https://www.youtube.com/watch?v=q3UgT4kMZxw&amp;list=RDq3UgT4kMZxw&amp;start_radio=1&amp;t=1s</a:t>
            </a:r>
            <a:r>
              <a:rPr lang="en-US" sz="3200">
                <a:ea typeface="+mn-lt"/>
                <a:cs typeface="+mn-lt"/>
              </a:rPr>
              <a:t> </a:t>
            </a:r>
          </a:p>
          <a:p>
            <a:r>
              <a:rPr lang="en-US" sz="3200" b="1"/>
              <a:t>ŠPANĚLSKÁ PÍSNIČKA </a:t>
            </a:r>
          </a:p>
          <a:p>
            <a:r>
              <a:rPr lang="en-US" sz="3200">
                <a:ea typeface="+mn-lt"/>
                <a:cs typeface="+mn-lt"/>
                <a:hlinkClick r:id="rId5"/>
              </a:rPr>
              <a:t>https://www.youtube.com/watch?v=QRvPuCoTMp0&amp;list=RDQRvPuCoTMp0&amp;start_radio=1</a:t>
            </a:r>
            <a:r>
              <a:rPr lang="en-US" sz="3200">
                <a:ea typeface="+mn-lt"/>
                <a:cs typeface="+mn-lt"/>
              </a:rPr>
              <a:t> </a:t>
            </a:r>
            <a:endParaRPr lang="en-US"/>
          </a:p>
          <a:p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2816623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17062-4F7C-DEC2-EF15-DDF007D69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>
                <a:latin typeface="MS Mincho"/>
                <a:ea typeface="MS Mincho"/>
              </a:rPr>
              <a:t>ZDROJE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BE1166-57E2-56BD-6ABF-4B828126B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769" y="2301815"/>
            <a:ext cx="11049028" cy="381158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/>
              <a:t>Obr.1 - </a:t>
            </a:r>
            <a:r>
              <a:rPr lang="en-US">
                <a:ea typeface="+mn-lt"/>
                <a:cs typeface="+mn-lt"/>
                <a:hlinkClick r:id="rId2"/>
              </a:rPr>
              <a:t>https://marekrybar.cz/pruvodce-spanelsko-mallorca/</a:t>
            </a:r>
            <a:r>
              <a:rPr lang="en-US">
                <a:ea typeface="+mn-lt"/>
                <a:cs typeface="+mn-lt"/>
              </a:rPr>
              <a:t> </a:t>
            </a:r>
            <a:endParaRPr lang="en-US"/>
          </a:p>
          <a:p>
            <a:r>
              <a:rPr lang="en-US" err="1">
                <a:ea typeface="+mn-lt"/>
                <a:cs typeface="+mn-lt"/>
              </a:rPr>
              <a:t>Obr</a:t>
            </a:r>
            <a:r>
              <a:rPr lang="en-US">
                <a:ea typeface="+mn-lt"/>
                <a:cs typeface="+mn-lt"/>
              </a:rPr>
              <a:t>. 2 - </a:t>
            </a:r>
            <a:r>
              <a:rPr lang="en-US">
                <a:ea typeface="+mn-lt"/>
                <a:cs typeface="+mn-lt"/>
                <a:hlinkClick r:id="rId3"/>
              </a:rPr>
              <a:t>https://spanelsko.svetadily.cz/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r>
              <a:rPr lang="en-US" err="1">
                <a:ea typeface="+mn-lt"/>
                <a:cs typeface="+mn-lt"/>
              </a:rPr>
              <a:t>Obr</a:t>
            </a:r>
            <a:r>
              <a:rPr lang="en-US">
                <a:ea typeface="+mn-lt"/>
                <a:cs typeface="+mn-lt"/>
              </a:rPr>
              <a:t>. 3 - </a:t>
            </a:r>
            <a:r>
              <a:rPr lang="en-US">
                <a:ea typeface="+mn-lt"/>
                <a:cs typeface="+mn-lt"/>
                <a:hlinkClick r:id="rId4"/>
              </a:rPr>
              <a:t>https://i.ytimg.com/vi/RQdWxxhX440/maxresdefault.jpg</a:t>
            </a:r>
            <a:r>
              <a:rPr lang="en-US">
                <a:ea typeface="+mn-lt"/>
                <a:cs typeface="+mn-lt"/>
              </a:rPr>
              <a:t> </a:t>
            </a:r>
            <a:endParaRPr lang="en-US"/>
          </a:p>
          <a:p>
            <a:r>
              <a:rPr lang="en-US" err="1">
                <a:ea typeface="+mn-lt"/>
                <a:cs typeface="+mn-lt"/>
              </a:rPr>
              <a:t>Obr</a:t>
            </a:r>
            <a:r>
              <a:rPr lang="en-US">
                <a:ea typeface="+mn-lt"/>
                <a:cs typeface="+mn-lt"/>
              </a:rPr>
              <a:t>. 4 - </a:t>
            </a:r>
            <a:r>
              <a:rPr lang="en-US">
                <a:ea typeface="+mn-lt"/>
                <a:cs typeface="+mn-lt"/>
                <a:hlinkClick r:id="rId5"/>
              </a:rPr>
              <a:t>https://www.worldatlas.com/upload/bc/a9/bf/adobestock-175704070.jpeg</a:t>
            </a:r>
            <a:r>
              <a:rPr lang="en-US">
                <a:ea typeface="+mn-lt"/>
                <a:cs typeface="+mn-lt"/>
              </a:rPr>
              <a:t> </a:t>
            </a:r>
            <a:endParaRPr lang="en-US"/>
          </a:p>
          <a:p>
            <a:r>
              <a:rPr lang="en-US" err="1">
                <a:ea typeface="+mn-lt"/>
                <a:cs typeface="+mn-lt"/>
              </a:rPr>
              <a:t>Obr</a:t>
            </a:r>
            <a:r>
              <a:rPr lang="en-US">
                <a:ea typeface="+mn-lt"/>
                <a:cs typeface="+mn-lt"/>
              </a:rPr>
              <a:t>. 5 - </a:t>
            </a:r>
            <a:r>
              <a:rPr lang="en-US">
                <a:ea typeface="+mn-lt"/>
                <a:cs typeface="+mn-lt"/>
                <a:hlinkClick r:id="rId6"/>
              </a:rPr>
              <a:t>https://commons.wikimedia.org/wiki/File:NATO_OTAN_landscape_logo.svg</a:t>
            </a:r>
            <a:r>
              <a:rPr lang="en-US">
                <a:ea typeface="+mn-lt"/>
                <a:cs typeface="+mn-lt"/>
              </a:rPr>
              <a:t> </a:t>
            </a:r>
            <a:endParaRPr lang="en-US"/>
          </a:p>
          <a:p>
            <a:r>
              <a:rPr lang="en-US" err="1">
                <a:ea typeface="+mn-lt"/>
                <a:cs typeface="+mn-lt"/>
              </a:rPr>
              <a:t>Obr</a:t>
            </a:r>
            <a:r>
              <a:rPr lang="en-US">
                <a:ea typeface="+mn-lt"/>
                <a:cs typeface="+mn-lt"/>
              </a:rPr>
              <a:t>. 6 - </a:t>
            </a:r>
            <a:r>
              <a:rPr lang="en-US">
                <a:ea typeface="+mn-lt"/>
                <a:cs typeface="+mn-lt"/>
                <a:hlinkClick r:id="rId7"/>
              </a:rPr>
              <a:t>https://d.latintimes.com/en/full/547875/pedro-sanchez.jpg?w=736&amp;f=97a156807bf90c3968d0ac8f74e31f8b</a:t>
            </a:r>
            <a:r>
              <a:rPr lang="en-US">
                <a:ea typeface="+mn-lt"/>
                <a:cs typeface="+mn-lt"/>
              </a:rPr>
              <a:t> </a:t>
            </a:r>
            <a:endParaRPr lang="en-US"/>
          </a:p>
          <a:p>
            <a:r>
              <a:rPr lang="en-US" err="1">
                <a:ea typeface="+mn-lt"/>
                <a:cs typeface="+mn-lt"/>
              </a:rPr>
              <a:t>Obr</a:t>
            </a:r>
            <a:r>
              <a:rPr lang="en-US">
                <a:ea typeface="+mn-lt"/>
                <a:cs typeface="+mn-lt"/>
              </a:rPr>
              <a:t>. 7 -  </a:t>
            </a:r>
            <a:r>
              <a:rPr lang="en-US">
                <a:ea typeface="+mn-lt"/>
                <a:cs typeface="+mn-lt"/>
                <a:hlinkClick r:id="rId8"/>
              </a:rPr>
              <a:t>https://www.businessinfo.cz/clanky/klima-meni-spanelsky-olivovy-byznys/n</a:t>
            </a:r>
            <a:r>
              <a:rPr lang="en-US">
                <a:ea typeface="+mn-lt"/>
                <a:cs typeface="+mn-lt"/>
              </a:rPr>
              <a:t> </a:t>
            </a:r>
          </a:p>
          <a:p>
            <a:r>
              <a:rPr lang="en-US" err="1">
                <a:ea typeface="+mn-lt"/>
                <a:cs typeface="+mn-lt"/>
              </a:rPr>
              <a:t>Obr</a:t>
            </a:r>
            <a:r>
              <a:rPr lang="en-US">
                <a:ea typeface="+mn-lt"/>
                <a:cs typeface="+mn-lt"/>
              </a:rPr>
              <a:t>. 8 -  </a:t>
            </a:r>
            <a:r>
              <a:rPr lang="en-US">
                <a:ea typeface="+mn-lt"/>
                <a:cs typeface="+mn-lt"/>
                <a:hlinkClick r:id="rId9"/>
              </a:rPr>
              <a:t>https://pixabay.com/cs/photos/ovoce-trh-madrid-%c5%a1pan%c4%9blsko-%c4%8derstv%c3%bd-4780798/</a:t>
            </a:r>
            <a:r>
              <a:rPr lang="en-US">
                <a:ea typeface="+mn-lt"/>
                <a:cs typeface="+mn-lt"/>
              </a:rPr>
              <a:t> </a:t>
            </a:r>
          </a:p>
          <a:p>
            <a:r>
              <a:rPr lang="en-US" err="1">
                <a:ea typeface="+mn-lt"/>
                <a:cs typeface="+mn-lt"/>
              </a:rPr>
              <a:t>Obr</a:t>
            </a:r>
            <a:r>
              <a:rPr lang="en-US">
                <a:ea typeface="+mn-lt"/>
                <a:cs typeface="+mn-lt"/>
              </a:rPr>
              <a:t>. 9 - </a:t>
            </a:r>
            <a:r>
              <a:rPr lang="en-US">
                <a:ea typeface="+mn-lt"/>
                <a:cs typeface="+mn-lt"/>
                <a:hlinkClick r:id="rId10"/>
              </a:rPr>
              <a:t>https://www.metmuseum.org/art/collection/search/437874</a:t>
            </a:r>
            <a:r>
              <a:rPr lang="en-US">
                <a:ea typeface="+mn-lt"/>
                <a:cs typeface="+mn-lt"/>
              </a:rPr>
              <a:t> </a:t>
            </a:r>
          </a:p>
          <a:p>
            <a:r>
              <a:rPr lang="en-US" err="1">
                <a:ea typeface="+mn-lt"/>
                <a:cs typeface="+mn-lt"/>
              </a:rPr>
              <a:t>Obr</a:t>
            </a:r>
            <a:r>
              <a:rPr lang="en-US">
                <a:ea typeface="+mn-lt"/>
                <a:cs typeface="+mn-lt"/>
              </a:rPr>
              <a:t>. 10 - </a:t>
            </a:r>
            <a:r>
              <a:rPr lang="en-US">
                <a:ea typeface="+mn-lt"/>
                <a:cs typeface="+mn-lt"/>
                <a:hlinkClick r:id="rId11"/>
              </a:rPr>
              <a:t>https://www.delish.com/cooking/recipe-ideas/a27117110/easy-churros-recipe/</a:t>
            </a:r>
            <a:r>
              <a:rPr lang="en-US">
                <a:ea typeface="+mn-lt"/>
                <a:cs typeface="+mn-lt"/>
              </a:rPr>
              <a:t> </a:t>
            </a:r>
            <a:endParaRPr lang="en-US"/>
          </a:p>
          <a:p>
            <a:r>
              <a:rPr lang="en-US" err="1">
                <a:ea typeface="+mn-lt"/>
                <a:cs typeface="+mn-lt"/>
              </a:rPr>
              <a:t>Obr</a:t>
            </a:r>
            <a:r>
              <a:rPr lang="en-US">
                <a:ea typeface="+mn-lt"/>
                <a:cs typeface="+mn-lt"/>
              </a:rPr>
              <a:t>. 11 - </a:t>
            </a:r>
            <a:r>
              <a:rPr lang="en-US">
                <a:ea typeface="+mn-lt"/>
                <a:cs typeface="+mn-lt"/>
                <a:hlinkClick r:id="rId12"/>
              </a:rPr>
              <a:t>https://cs.wikipedia.org/wiki/Sagrada_Fam%C3%ADlia</a:t>
            </a:r>
            <a:r>
              <a:rPr lang="en-US">
                <a:ea typeface="+mn-lt"/>
                <a:cs typeface="+mn-lt"/>
              </a:rPr>
              <a:t> </a:t>
            </a:r>
          </a:p>
          <a:p>
            <a:r>
              <a:rPr lang="en-US" err="1">
                <a:ea typeface="+mn-lt"/>
                <a:cs typeface="+mn-lt"/>
              </a:rPr>
              <a:t>Obr</a:t>
            </a:r>
            <a:r>
              <a:rPr lang="en-US">
                <a:ea typeface="+mn-lt"/>
                <a:cs typeface="+mn-lt"/>
              </a:rPr>
              <a:t>. 12 -  </a:t>
            </a:r>
            <a:r>
              <a:rPr lang="en-US">
                <a:ea typeface="+mn-lt"/>
                <a:cs typeface="+mn-lt"/>
                <a:hlinkClick r:id="rId13"/>
              </a:rPr>
              <a:t>https://www.forbes.com/profile/rafael-nadal/</a:t>
            </a:r>
            <a:r>
              <a:rPr lang="en-US">
                <a:ea typeface="+mn-lt"/>
                <a:cs typeface="+mn-lt"/>
              </a:rPr>
              <a:t> </a:t>
            </a:r>
          </a:p>
          <a:p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2908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E481C-BCDA-9D6A-1717-895FC8928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524" y="317740"/>
            <a:ext cx="11077784" cy="414226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 err="1"/>
              <a:t>Obr</a:t>
            </a:r>
            <a:r>
              <a:rPr lang="en-US" sz="1400"/>
              <a:t>. 13 - </a:t>
            </a:r>
            <a:r>
              <a:rPr lang="en-US" sz="1400">
                <a:hlinkClick r:id="rId2"/>
              </a:rPr>
              <a:t>https://tse4.mm.bing.net/th/id/OIP.f_6ZlKS8VRGReVNyY6jL7wHaHa?rs=1&amp;pid=ImgDetMain&amp;o=7&amp;rm=3</a:t>
            </a:r>
            <a:r>
              <a:rPr lang="en-US" sz="1400"/>
              <a:t> </a:t>
            </a:r>
          </a:p>
          <a:p>
            <a:r>
              <a:rPr lang="en-US" sz="1400" err="1"/>
              <a:t>Obr</a:t>
            </a:r>
            <a:r>
              <a:rPr lang="en-US" sz="1400"/>
              <a:t>. 14 - </a:t>
            </a:r>
            <a:r>
              <a:rPr lang="en-US" sz="1400">
                <a:hlinkClick r:id="rId3"/>
              </a:rPr>
              <a:t>https://upload.wikimedia.org/wikipedia/commons/thumb/9/98/Pablo_picasso_1.jpg/250px-Pablo_picasso_1.jpg</a:t>
            </a:r>
            <a:r>
              <a:rPr lang="en-US" sz="1400"/>
              <a:t> </a:t>
            </a:r>
          </a:p>
          <a:p>
            <a:r>
              <a:rPr lang="en-US" sz="1400" err="1"/>
              <a:t>Obr</a:t>
            </a:r>
            <a:r>
              <a:rPr lang="en-US" sz="1400"/>
              <a:t>. 15 - </a:t>
            </a:r>
            <a:r>
              <a:rPr lang="en-US" sz="1400">
                <a:hlinkClick r:id="rId4"/>
              </a:rPr>
              <a:t>https://cs.wikipedia.org/wiki/%C5%A0pan%C4%9Blsk%C3%A1_vlajka</a:t>
            </a:r>
            <a:r>
              <a:rPr lang="en-US" sz="1400"/>
              <a:t> </a:t>
            </a:r>
          </a:p>
          <a:p>
            <a:r>
              <a:rPr lang="en-US" sz="1400" err="1"/>
              <a:t>Obr</a:t>
            </a:r>
            <a:r>
              <a:rPr lang="en-US" sz="1400"/>
              <a:t>. 16 - </a:t>
            </a:r>
            <a:r>
              <a:rPr lang="en-US" sz="1400">
                <a:hlinkClick r:id="rId5"/>
              </a:rPr>
              <a:t>https://cs.wikipedia.org/wiki/St%C3%A1tn%C3%AD_znak_%C5%A0pan%C4%9Blska</a:t>
            </a:r>
            <a:r>
              <a:rPr lang="en-US" sz="1400"/>
              <a:t> </a:t>
            </a:r>
          </a:p>
          <a:p>
            <a:r>
              <a:rPr lang="en-US" sz="1400" err="1"/>
              <a:t>Obr</a:t>
            </a:r>
            <a:r>
              <a:rPr lang="en-US" sz="1400"/>
              <a:t>. 17 - </a:t>
            </a:r>
            <a:r>
              <a:rPr lang="en-US" sz="1400">
                <a:hlinkClick r:id="rId6"/>
              </a:rPr>
              <a:t>https://zpravy.aktualne.cz/zahranici/foto-na-palube-spanelskeho-rychlovlaku-300-kmh/r~i:gallery:30539/r~i:photo:545805/</a:t>
            </a:r>
            <a:r>
              <a:rPr lang="en-US" sz="1400"/>
              <a:t> </a:t>
            </a:r>
          </a:p>
          <a:p>
            <a:r>
              <a:rPr lang="en-US" sz="1400" err="1"/>
              <a:t>Obr</a:t>
            </a:r>
            <a:r>
              <a:rPr lang="en-US" sz="1400"/>
              <a:t>. 18 - </a:t>
            </a:r>
            <a:r>
              <a:rPr lang="en-US" sz="1400">
                <a:ea typeface="+mn-lt"/>
                <a:cs typeface="+mn-lt"/>
                <a:hlinkClick r:id="rId7"/>
              </a:rPr>
              <a:t>https://media.licdn.com/dms/image/v2/D4E22AQFZGiA8S0Zwqg/feedshare-shrink_2048_1536/feedshare-shrink_2048_1536/0/1727696958905?e=2147483647&amp;v=beta&amp;t=jNHrdB0eVy6Ga8Gq5sDg0gRnjQjzKd7H30aUEceCPDs</a:t>
            </a:r>
            <a:r>
              <a:rPr lang="en-US" sz="1400">
                <a:ea typeface="+mn-lt"/>
                <a:cs typeface="+mn-lt"/>
              </a:rPr>
              <a:t> </a:t>
            </a:r>
          </a:p>
          <a:p>
            <a:r>
              <a:rPr lang="en-US" sz="1400" err="1"/>
              <a:t>Obr</a:t>
            </a:r>
            <a:r>
              <a:rPr lang="en-US" sz="1400"/>
              <a:t>. 19 - </a:t>
            </a:r>
            <a:r>
              <a:rPr lang="en-US" sz="1400">
                <a:ea typeface="+mn-lt"/>
                <a:cs typeface="+mn-lt"/>
                <a:hlinkClick r:id="rId8"/>
              </a:rPr>
              <a:t>https://s1.elespanol.com/2024/09/23/malaga/vivir/turismo/888171962_249435031_1706x960.jpg</a:t>
            </a:r>
            <a:r>
              <a:rPr lang="en-US" sz="1400">
                <a:ea typeface="+mn-lt"/>
                <a:cs typeface="+mn-lt"/>
              </a:rPr>
              <a:t> </a:t>
            </a:r>
          </a:p>
          <a:p>
            <a:r>
              <a:rPr lang="en-US" sz="1400" err="1"/>
              <a:t>Obr</a:t>
            </a:r>
            <a:r>
              <a:rPr lang="en-US" sz="1400"/>
              <a:t>. 20 - </a:t>
            </a:r>
            <a:r>
              <a:rPr lang="en-US" sz="1400">
                <a:ea typeface="+mn-lt"/>
                <a:cs typeface="+mn-lt"/>
                <a:hlinkClick r:id="rId9"/>
              </a:rPr>
              <a:t>https://en.wikipedia.org/wiki/Cuenca,_Spain</a:t>
            </a:r>
            <a:r>
              <a:rPr lang="en-US" sz="1400">
                <a:ea typeface="+mn-lt"/>
                <a:cs typeface="+mn-lt"/>
              </a:rPr>
              <a:t> </a:t>
            </a:r>
          </a:p>
          <a:p>
            <a:r>
              <a:rPr lang="en-US" sz="1400" err="1"/>
              <a:t>Obr</a:t>
            </a:r>
            <a:r>
              <a:rPr lang="en-US" sz="1400"/>
              <a:t>. 21 - </a:t>
            </a:r>
            <a:r>
              <a:rPr lang="en-US" sz="1400">
                <a:ea typeface="+mn-lt"/>
                <a:cs typeface="+mn-lt"/>
                <a:hlinkClick r:id="rId10"/>
              </a:rPr>
              <a:t>https://www.getyourguide.com/cs-cz/explorer/madrid-ttd46/?visitor-id=TIRRVK8JY11681M4FYTWYQO2JVHS8JLX&amp;locale_autoredirect_optout=true</a:t>
            </a:r>
            <a:r>
              <a:rPr lang="en-US" sz="1400">
                <a:ea typeface="+mn-lt"/>
                <a:cs typeface="+mn-lt"/>
              </a:rPr>
              <a:t> </a:t>
            </a:r>
          </a:p>
          <a:p>
            <a:r>
              <a:rPr lang="en-US" sz="1400" err="1"/>
              <a:t>Obr</a:t>
            </a:r>
            <a:r>
              <a:rPr lang="en-US" sz="1400"/>
              <a:t>. 22 - </a:t>
            </a:r>
            <a:r>
              <a:rPr lang="en-US" sz="1400">
                <a:ea typeface="+mn-lt"/>
                <a:cs typeface="+mn-lt"/>
                <a:hlinkClick r:id="rId11"/>
              </a:rPr>
              <a:t>https://chile.tur.com/en/destinations/santiago</a:t>
            </a:r>
            <a:r>
              <a:rPr lang="en-US" sz="1400">
                <a:ea typeface="+mn-lt"/>
                <a:cs typeface="+mn-lt"/>
              </a:rPr>
              <a:t> </a:t>
            </a:r>
          </a:p>
          <a:p>
            <a:r>
              <a:rPr lang="en-US" sz="1400" err="1"/>
              <a:t>Obr</a:t>
            </a:r>
            <a:r>
              <a:rPr lang="en-US" sz="1400"/>
              <a:t>. 23 - </a:t>
            </a:r>
            <a:r>
              <a:rPr lang="en-US" sz="1400">
                <a:ea typeface="+mn-lt"/>
                <a:cs typeface="+mn-lt"/>
                <a:hlinkClick r:id="rId12"/>
              </a:rPr>
              <a:t>https://encrypted-tbn0.gstatic.com/shopping?q=tbn:ANd9GcSbWZ6fWQKsm-EdTR78tGUIu7Vo_WjIxLRYfF9Exhd9sp6ag_1w9DfYdKLbwv7Q1EHMasXDhWGrRm2LMPu2SELhLOqLkKnBneDRho_LxmuSDjqjCKNPx1xQykg</a:t>
            </a:r>
            <a:r>
              <a:rPr lang="en-US" sz="1400">
                <a:ea typeface="+mn-lt"/>
                <a:cs typeface="+mn-lt"/>
              </a:rPr>
              <a:t> </a:t>
            </a:r>
          </a:p>
          <a:p>
            <a:r>
              <a:rPr lang="en-US" sz="1400" err="1"/>
              <a:t>Obr</a:t>
            </a:r>
            <a:r>
              <a:rPr lang="en-US" sz="1400"/>
              <a:t>. 24 - </a:t>
            </a:r>
            <a:r>
              <a:rPr lang="en-US" sz="1400">
                <a:ea typeface="+mn-lt"/>
                <a:cs typeface="+mn-lt"/>
                <a:hlinkClick r:id="rId13"/>
              </a:rPr>
              <a:t>https://i.eurosport.com/2018/04/25/2321018-48319130-2560-1440.jpg</a:t>
            </a:r>
            <a:r>
              <a:rPr lang="en-US" sz="1400">
                <a:ea typeface="+mn-lt"/>
                <a:cs typeface="+mn-lt"/>
              </a:rPr>
              <a:t> </a:t>
            </a:r>
          </a:p>
          <a:p>
            <a:r>
              <a:rPr lang="en-US" sz="1400" err="1"/>
              <a:t>Obr</a:t>
            </a:r>
            <a:r>
              <a:rPr lang="en-US" sz="1400"/>
              <a:t>. 25 - </a:t>
            </a:r>
            <a:r>
              <a:rPr lang="en-US" sz="1400">
                <a:ea typeface="+mn-lt"/>
                <a:cs typeface="+mn-lt"/>
                <a:hlinkClick r:id="rId14"/>
              </a:rPr>
              <a:t>https://getfootballnewsspain.com/possible-real-madrid-xi-vs-almeria/</a:t>
            </a:r>
            <a:r>
              <a:rPr lang="en-US" sz="1400">
                <a:ea typeface="+mn-lt"/>
                <a:cs typeface="+mn-lt"/>
              </a:rPr>
              <a:t> </a:t>
            </a:r>
          </a:p>
          <a:p>
            <a:r>
              <a:rPr lang="en-US" sz="1400" err="1"/>
              <a:t>Obr</a:t>
            </a:r>
            <a:r>
              <a:rPr lang="en-US" sz="1400"/>
              <a:t>. 26 - </a:t>
            </a:r>
            <a:r>
              <a:rPr lang="en-US" sz="1400">
                <a:ea typeface="+mn-lt"/>
                <a:cs typeface="+mn-lt"/>
                <a:hlinkClick r:id="rId15"/>
              </a:rPr>
              <a:t>https://www.repstatic.it/cless/channel/sport-dirette/sport/calcio/img/r-madrid_t186.png</a:t>
            </a:r>
            <a:r>
              <a:rPr lang="en-US" sz="1400">
                <a:ea typeface="+mn-lt"/>
                <a:cs typeface="+mn-lt"/>
              </a:rPr>
              <a:t> </a:t>
            </a:r>
          </a:p>
          <a:p>
            <a:r>
              <a:rPr lang="en-US" sz="1400" err="1"/>
              <a:t>Obr</a:t>
            </a:r>
            <a:r>
              <a:rPr lang="en-US" sz="1400"/>
              <a:t>. 27 - </a:t>
            </a:r>
            <a:r>
              <a:rPr lang="en-US" sz="1400">
                <a:ea typeface="+mn-lt"/>
                <a:cs typeface="+mn-lt"/>
                <a:hlinkClick r:id="rId16"/>
              </a:rPr>
              <a:t>https://tse1.mm.bing.net/th/id/OIP.Q_imESfjaItChe70yf9TrgHaHa?cb=ucfimgc2&amp;pid=ImgDet&amp;w=100&amp;h=100&amp;c=7&amp;o=7&amp;rm=3</a:t>
            </a:r>
            <a:r>
              <a:rPr lang="en-US" sz="1400">
                <a:ea typeface="+mn-lt"/>
                <a:cs typeface="+mn-lt"/>
              </a:rPr>
              <a:t> </a:t>
            </a:r>
          </a:p>
          <a:p>
            <a:r>
              <a:rPr lang="en-US" sz="1400" err="1"/>
              <a:t>Obr</a:t>
            </a:r>
            <a:r>
              <a:rPr lang="en-US" sz="1400"/>
              <a:t>. 28 - </a:t>
            </a:r>
            <a:r>
              <a:rPr lang="en-US" sz="1400">
                <a:ea typeface="+mn-lt"/>
                <a:cs typeface="+mn-lt"/>
                <a:hlinkClick r:id="rId17"/>
              </a:rPr>
              <a:t>https://tse1.mm.bing.net/th/id/OIP.HsZeq98tqQHmH2r8UAX42AAAAA?cb=ucfimgc2&amp;w=405&amp;h=405&amp;rs=1&amp;pid=ImgDetMain&amp;o=7&amp;rm=3</a:t>
            </a:r>
            <a:r>
              <a:rPr lang="en-US" sz="1400">
                <a:ea typeface="+mn-lt"/>
                <a:cs typeface="+mn-lt"/>
              </a:rPr>
              <a:t> </a:t>
            </a:r>
          </a:p>
          <a:p>
            <a:r>
              <a:rPr lang="en-US" sz="1400" err="1">
                <a:ea typeface="+mn-lt"/>
                <a:cs typeface="+mn-lt"/>
              </a:rPr>
              <a:t>Obr</a:t>
            </a:r>
            <a:r>
              <a:rPr lang="en-US" sz="1400">
                <a:ea typeface="+mn-lt"/>
                <a:cs typeface="+mn-lt"/>
              </a:rPr>
              <a:t>.  29 - </a:t>
            </a:r>
            <a:r>
              <a:rPr lang="en-US" sz="1400">
                <a:ea typeface="+mn-lt"/>
                <a:cs typeface="+mn-lt"/>
                <a:hlinkClick r:id="rId18"/>
              </a:rPr>
              <a:t>https://i.pinimg.com/originals/0a/d1/a9/0ad1a9dc4f698d7219486043c7e043c2.jpg</a:t>
            </a:r>
            <a:r>
              <a:rPr lang="en-US" sz="1400">
                <a:ea typeface="+mn-lt"/>
                <a:cs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3395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AF4EB-A068-82F6-C34E-756E40746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/>
              <a:t>ZDROJE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6B1980E-E10D-B46D-E239-06B76C693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10399466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cs-CZ">
              <a:ea typeface="+mn-lt"/>
              <a:cs typeface="+mn-lt"/>
            </a:endParaRPr>
          </a:p>
          <a:p>
            <a:r>
              <a:rPr lang="cs-CZ">
                <a:ea typeface="+mn-lt"/>
                <a:cs typeface="+mn-lt"/>
                <a:hlinkClick r:id="rId2"/>
              </a:rPr>
              <a:t>https://www.vyletnik.cz/clanky/lo/es/ka/tipy-na-vylety/</a:t>
            </a:r>
            <a:r>
              <a:rPr lang="cs-CZ">
                <a:ea typeface="+mn-lt"/>
                <a:cs typeface="+mn-lt"/>
              </a:rPr>
              <a:t>  - výletník.cz</a:t>
            </a:r>
          </a:p>
          <a:p>
            <a:r>
              <a:rPr lang="cs-CZ">
                <a:ea typeface="+mn-lt"/>
                <a:cs typeface="+mn-lt"/>
                <a:hlinkClick r:id="rId3"/>
              </a:rPr>
              <a:t>Španělsko - on-line průvodce | CK Mundo</a:t>
            </a:r>
            <a:r>
              <a:rPr lang="cs-CZ">
                <a:ea typeface="+mn-lt"/>
                <a:cs typeface="+mn-lt"/>
              </a:rPr>
              <a:t> - CK </a:t>
            </a:r>
            <a:r>
              <a:rPr lang="cs-CZ" err="1">
                <a:ea typeface="+mn-lt"/>
                <a:cs typeface="+mn-lt"/>
              </a:rPr>
              <a:t>Mundo</a:t>
            </a:r>
          </a:p>
          <a:p>
            <a:r>
              <a:rPr lang="cs-CZ">
                <a:ea typeface="+mn-lt"/>
                <a:cs typeface="+mn-lt"/>
                <a:hlinkClick r:id="rId4"/>
              </a:rPr>
              <a:t>https://temata.rozhlas.cz/nabozenstvi-v-zemich-eu-spanelsko-8022462</a:t>
            </a:r>
            <a:r>
              <a:rPr lang="cs-CZ">
                <a:ea typeface="+mn-lt"/>
                <a:cs typeface="+mn-lt"/>
              </a:rPr>
              <a:t>  - Český Rozhlas</a:t>
            </a:r>
            <a:endParaRPr lang="cs-CZ"/>
          </a:p>
          <a:p>
            <a:r>
              <a:rPr lang="cs-CZ">
                <a:ea typeface="+mn-lt"/>
                <a:cs typeface="+mn-lt"/>
                <a:hlinkClick r:id="rId5"/>
              </a:rPr>
              <a:t>Španělsko | BusinessInfo.cz</a:t>
            </a:r>
            <a:r>
              <a:rPr lang="cs-CZ">
                <a:ea typeface="+mn-lt"/>
                <a:cs typeface="+mn-lt"/>
              </a:rPr>
              <a:t> - Businessinfo.cz</a:t>
            </a:r>
            <a:endParaRPr lang="cs-CZ"/>
          </a:p>
          <a:p>
            <a:r>
              <a:rPr lang="cs-CZ">
                <a:ea typeface="+mn-lt"/>
                <a:cs typeface="+mn-lt"/>
                <a:hlinkClick r:id="rId6"/>
              </a:rPr>
              <a:t>Základní informace :: Vše o Španělsku</a:t>
            </a:r>
            <a:r>
              <a:rPr lang="cs-CZ">
                <a:ea typeface="+mn-lt"/>
                <a:cs typeface="+mn-lt"/>
              </a:rPr>
              <a:t> - webnode.cz</a:t>
            </a:r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985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L'Andalousie en 10 jours | Voyage en andalousie, Andalousie, Andalousie ...">
            <a:extLst>
              <a:ext uri="{FF2B5EF4-FFF2-40B4-BE49-F238E27FC236}">
                <a16:creationId xmlns:a16="http://schemas.microsoft.com/office/drawing/2014/main" id="{31B852BC-31C9-1BC9-8346-ED75926A1D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alphaModFix amt="50000"/>
          </a:blip>
          <a:srcRect t="7855" r="-1" b="7854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7B8A0F-5F91-1703-67AE-D6B49C10C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KONEC PREZENTACE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19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19E4AF-7722-B553-2F66-80BA544B0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cs-CZ" sz="5400" b="1">
                <a:latin typeface="MS Mincho"/>
                <a:ea typeface="Calibri"/>
                <a:cs typeface="Calibri"/>
              </a:rPr>
              <a:t>ZÁKLADNÍ INFORMACE</a:t>
            </a:r>
            <a:endParaRPr lang="en-US" sz="5400" b="1">
              <a:latin typeface="MS Mincho"/>
              <a:ea typeface="Calibri"/>
              <a:cs typeface="Calibri"/>
            </a:endParaRP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41C30D-A7F6-76A1-9B39-A04DB40BE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200" b="1">
                <a:latin typeface="Cambria"/>
                <a:ea typeface="Cambria"/>
              </a:rPr>
              <a:t>Hlavní město </a:t>
            </a:r>
            <a:r>
              <a:rPr lang="cs-CZ" sz="2200">
                <a:latin typeface="Cambria"/>
                <a:ea typeface="Cambria"/>
              </a:rPr>
              <a:t>- Madrid</a:t>
            </a:r>
            <a:endParaRPr lang="cs-CZ" sz="2200"/>
          </a:p>
          <a:p>
            <a:pPr marL="0" indent="0">
              <a:buNone/>
            </a:pPr>
            <a:r>
              <a:rPr lang="cs-CZ" sz="2200" b="1">
                <a:latin typeface="Cambria"/>
                <a:ea typeface="Cambria"/>
              </a:rPr>
              <a:t>Počet obyvatel </a:t>
            </a:r>
            <a:r>
              <a:rPr lang="cs-CZ" sz="2200">
                <a:latin typeface="Cambria"/>
                <a:ea typeface="Cambria"/>
              </a:rPr>
              <a:t>- 48 mil.</a:t>
            </a:r>
          </a:p>
          <a:p>
            <a:pPr marL="0" indent="0">
              <a:buNone/>
            </a:pPr>
            <a:r>
              <a:rPr lang="cs-CZ" sz="2200" b="1">
                <a:latin typeface="Cambria"/>
                <a:ea typeface="Cambria"/>
              </a:rPr>
              <a:t>Rozloha -</a:t>
            </a:r>
            <a:r>
              <a:rPr lang="cs-CZ" sz="2200">
                <a:latin typeface="Cambria"/>
                <a:ea typeface="Cambria"/>
              </a:rPr>
              <a:t> 506 000 km</a:t>
            </a:r>
          </a:p>
          <a:p>
            <a:pPr marL="0" indent="0">
              <a:buNone/>
            </a:pPr>
            <a:r>
              <a:rPr lang="cs-CZ" sz="2200" b="1">
                <a:latin typeface="Cambria"/>
                <a:ea typeface="Cambria"/>
              </a:rPr>
              <a:t>Měna -</a:t>
            </a:r>
            <a:r>
              <a:rPr lang="cs-CZ" sz="2200">
                <a:latin typeface="Cambria"/>
                <a:ea typeface="Cambria"/>
              </a:rPr>
              <a:t> euro</a:t>
            </a:r>
          </a:p>
          <a:p>
            <a:pPr marL="0" indent="0">
              <a:buNone/>
            </a:pPr>
            <a:r>
              <a:rPr lang="cs-CZ" sz="2200" b="1">
                <a:latin typeface="Cambria"/>
                <a:ea typeface="Cambria"/>
              </a:rPr>
              <a:t>Jazyk </a:t>
            </a:r>
            <a:r>
              <a:rPr lang="cs-CZ" sz="2200">
                <a:latin typeface="Cambria"/>
                <a:ea typeface="Cambria"/>
              </a:rPr>
              <a:t>- španělština</a:t>
            </a:r>
          </a:p>
        </p:txBody>
      </p:sp>
      <p:pic>
        <p:nvPicPr>
          <p:cNvPr id="5" name="Obrázek 4" descr="Španělsko: Mapa🗺️ – regiony, pobřeží • podrobná mapa Španělska">
            <a:extLst>
              <a:ext uri="{FF2B5EF4-FFF2-40B4-BE49-F238E27FC236}">
                <a16:creationId xmlns:a16="http://schemas.microsoft.com/office/drawing/2014/main" id="{63E23EA0-B6F5-D2FE-C74E-0042F0A6F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690222"/>
            <a:ext cx="6903720" cy="54775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5C6453-1FAA-5ED5-9918-F190C223BF6D}"/>
              </a:ext>
            </a:extLst>
          </p:cNvPr>
          <p:cNvSpPr txBox="1"/>
          <p:nvPr/>
        </p:nvSpPr>
        <p:spPr>
          <a:xfrm>
            <a:off x="8659195" y="579723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Obr.2</a:t>
            </a:r>
          </a:p>
        </p:txBody>
      </p:sp>
    </p:spTree>
    <p:extLst>
      <p:ext uri="{BB962C8B-B14F-4D97-AF65-F5344CB8AC3E}">
        <p14:creationId xmlns:p14="http://schemas.microsoft.com/office/powerpoint/2010/main" val="858622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2493E2-B035-960A-4CF8-B2A59849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58" y="-2875"/>
            <a:ext cx="4823633" cy="1614577"/>
          </a:xfrm>
        </p:spPr>
        <p:txBody>
          <a:bodyPr>
            <a:normAutofit/>
          </a:bodyPr>
          <a:lstStyle/>
          <a:p>
            <a:r>
              <a:rPr lang="cs-CZ" sz="4800" b="1">
                <a:solidFill>
                  <a:schemeClr val="tx2">
                    <a:lumMod val="49000"/>
                    <a:lumOff val="51000"/>
                  </a:schemeClr>
                </a:solidFill>
                <a:latin typeface="MS Mincho"/>
                <a:ea typeface="MS Mincho"/>
              </a:rPr>
              <a:t>ZEMĚPISNÉ ÚDAJE</a:t>
            </a:r>
          </a:p>
        </p:txBody>
      </p:sp>
      <p:pic>
        <p:nvPicPr>
          <p:cNvPr id="5" name="Zástupný obsah 4" descr="Park Teide | Ostrov Tenerife">
            <a:extLst>
              <a:ext uri="{FF2B5EF4-FFF2-40B4-BE49-F238E27FC236}">
                <a16:creationId xmlns:a16="http://schemas.microsoft.com/office/drawing/2014/main" id="{96006E9D-B117-B465-8B93-085D4F374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29263" y="969438"/>
            <a:ext cx="3900578" cy="2192279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7D53CB0-C4E6-2DE1-FEEE-06553E016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7335" y="2632494"/>
            <a:ext cx="4564840" cy="37972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b="1">
                <a:latin typeface="Cambria"/>
                <a:ea typeface="Cambria"/>
              </a:rPr>
              <a:t>SOUSEDNÍ STÁTY</a:t>
            </a:r>
            <a:r>
              <a:rPr lang="cs-CZ" sz="2000">
                <a:latin typeface="Cambria"/>
                <a:ea typeface="Cambria"/>
              </a:rPr>
              <a:t>- Portugalsko</a:t>
            </a:r>
          </a:p>
          <a:p>
            <a:r>
              <a:rPr lang="cs-CZ" sz="2000">
                <a:latin typeface="Cambria"/>
                <a:ea typeface="Cambria"/>
              </a:rPr>
              <a:t>                               - Francie</a:t>
            </a:r>
          </a:p>
          <a:p>
            <a:endParaRPr lang="cs-CZ" sz="2000">
              <a:latin typeface="Cambria"/>
              <a:ea typeface="Cambria"/>
            </a:endParaRPr>
          </a:p>
          <a:p>
            <a:r>
              <a:rPr lang="cs-CZ" sz="2000" b="1">
                <a:latin typeface="Cambria"/>
                <a:ea typeface="Cambria"/>
              </a:rPr>
              <a:t>SOUSEDNÍ MOŘE / OCEANY</a:t>
            </a:r>
          </a:p>
          <a:p>
            <a:r>
              <a:rPr lang="cs-CZ" sz="2000">
                <a:latin typeface="Cambria"/>
                <a:ea typeface="Cambria"/>
              </a:rPr>
              <a:t>Středozemní moře</a:t>
            </a:r>
            <a:endParaRPr lang="cs-CZ">
              <a:latin typeface="Aptos" panose="02110004020202020204"/>
              <a:ea typeface="Cambria"/>
            </a:endParaRPr>
          </a:p>
          <a:p>
            <a:r>
              <a:rPr lang="cs-CZ" sz="2000">
                <a:latin typeface="Cambria"/>
                <a:ea typeface="Cambria"/>
              </a:rPr>
              <a:t>Atlantský oceán</a:t>
            </a:r>
            <a:endParaRPr lang="cs-CZ">
              <a:latin typeface="Aptos" panose="02110004020202020204"/>
              <a:ea typeface="Cambria"/>
            </a:endParaRPr>
          </a:p>
          <a:p>
            <a:r>
              <a:rPr lang="cs-CZ" sz="2000">
                <a:latin typeface="Cambria"/>
                <a:ea typeface="Cambria"/>
              </a:rPr>
              <a:t>Biskajský záliv</a:t>
            </a:r>
          </a:p>
        </p:txBody>
      </p:sp>
      <p:pic>
        <p:nvPicPr>
          <p:cNvPr id="6" name="Obrázek 5" descr="Celoroční provoz :: Narybynaebro">
            <a:extLst>
              <a:ext uri="{FF2B5EF4-FFF2-40B4-BE49-F238E27FC236}">
                <a16:creationId xmlns:a16="http://schemas.microsoft.com/office/drawing/2014/main" id="{40863F0F-B8ED-5C65-70E6-4CE965CDD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249" y="4003061"/>
            <a:ext cx="4022783" cy="253248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6C600B9-C78B-93AE-213F-1501A540AB78}"/>
              </a:ext>
            </a:extLst>
          </p:cNvPr>
          <p:cNvSpPr txBox="1"/>
          <p:nvPr/>
        </p:nvSpPr>
        <p:spPr>
          <a:xfrm>
            <a:off x="6095362" y="3432993"/>
            <a:ext cx="164221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3200" b="1">
                <a:latin typeface="MS Mincho"/>
                <a:ea typeface="MS Mincho"/>
              </a:rPr>
              <a:t>EBRO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18B9946-C20E-D398-A5CF-41CB4347E218}"/>
              </a:ext>
            </a:extLst>
          </p:cNvPr>
          <p:cNvSpPr txBox="1"/>
          <p:nvPr/>
        </p:nvSpPr>
        <p:spPr>
          <a:xfrm>
            <a:off x="8048764" y="328443"/>
            <a:ext cx="36745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b="1">
                <a:latin typeface="MS Mincho"/>
                <a:ea typeface="MS Mincho"/>
              </a:rPr>
              <a:t>PICO DEL TEIDE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39F3E1-9CD0-B969-C686-4D6F6779598D}"/>
              </a:ext>
            </a:extLst>
          </p:cNvPr>
          <p:cNvSpPr txBox="1"/>
          <p:nvPr/>
        </p:nvSpPr>
        <p:spPr>
          <a:xfrm>
            <a:off x="7923362" y="3162444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Obr.3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DA8301-3CA6-8960-52F9-404F1CD85A38}"/>
              </a:ext>
            </a:extLst>
          </p:cNvPr>
          <p:cNvSpPr txBox="1"/>
          <p:nvPr/>
        </p:nvSpPr>
        <p:spPr>
          <a:xfrm>
            <a:off x="10180320" y="624840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Obr.4</a:t>
            </a:r>
          </a:p>
        </p:txBody>
      </p:sp>
    </p:spTree>
    <p:extLst>
      <p:ext uri="{BB962C8B-B14F-4D97-AF65-F5344CB8AC3E}">
        <p14:creationId xmlns:p14="http://schemas.microsoft.com/office/powerpoint/2010/main" val="103852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452D8-461D-2528-1744-66957D7D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4" y="643467"/>
            <a:ext cx="4772975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/>
              <a:t>STÁTNÍ ZŘÍZENÍ A SPRÁVA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61F5C-839B-C0E0-F02B-7F05670EC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46824" y="2623381"/>
            <a:ext cx="4772974" cy="35535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/>
              <a:t>Forma </a:t>
            </a:r>
            <a:r>
              <a:rPr lang="en-US" sz="2000" b="1" err="1"/>
              <a:t>zřízení</a:t>
            </a:r>
            <a:r>
              <a:rPr lang="en-US" sz="2000" b="1"/>
              <a:t> </a:t>
            </a:r>
            <a:r>
              <a:rPr lang="en-US" sz="2000"/>
              <a:t>- </a:t>
            </a:r>
            <a:r>
              <a:rPr lang="en-US" sz="2000" err="1"/>
              <a:t>monarchie</a:t>
            </a:r>
            <a:endParaRPr lang="en-US" sz="20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err="1"/>
              <a:t>Prezident</a:t>
            </a:r>
            <a:r>
              <a:rPr lang="en-US" sz="2000" b="1"/>
              <a:t> </a:t>
            </a:r>
            <a:r>
              <a:rPr lang="en-US" sz="2000"/>
              <a:t>- Král Filipe VI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err="1"/>
              <a:t>Předseda</a:t>
            </a:r>
            <a:r>
              <a:rPr lang="en-US" sz="2000" b="1"/>
              <a:t> </a:t>
            </a:r>
            <a:r>
              <a:rPr lang="en-US" sz="2000" b="1" err="1"/>
              <a:t>vlády</a:t>
            </a:r>
            <a:r>
              <a:rPr lang="en-US" sz="2000" b="1"/>
              <a:t> </a:t>
            </a:r>
            <a:r>
              <a:rPr lang="en-US" sz="2000"/>
              <a:t>- Pedro Sánchez Peréz-</a:t>
            </a:r>
            <a:r>
              <a:rPr lang="en-US" sz="2000" err="1"/>
              <a:t>Casteon</a:t>
            </a:r>
            <a:endParaRPr lang="en-US" sz="20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err="1"/>
              <a:t>Členství</a:t>
            </a:r>
            <a:r>
              <a:rPr lang="en-US" sz="2000" b="1"/>
              <a:t> </a:t>
            </a:r>
            <a:r>
              <a:rPr lang="en-US" sz="2000"/>
              <a:t>- OSN, NATO, EU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5" name="Grafický objekt 4" descr="Severoatlantická aliance – Wikipedie">
            <a:extLst>
              <a:ext uri="{FF2B5EF4-FFF2-40B4-BE49-F238E27FC236}">
                <a16:creationId xmlns:a16="http://schemas.microsoft.com/office/drawing/2014/main" id="{222EE3BC-A01C-E145-AAE6-87E5EF15EA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700211" y="953890"/>
            <a:ext cx="3848322" cy="1924161"/>
          </a:xfrm>
          <a:prstGeom prst="rect">
            <a:avLst/>
          </a:prstGeom>
        </p:spPr>
      </p:pic>
      <p:pic>
        <p:nvPicPr>
          <p:cNvPr id="3" name="Obrázek 2" descr="Fotogalerie: Španělský premiér a předseda socialistů Pedro Sánchez  představuje v Madridu...">
            <a:extLst>
              <a:ext uri="{FF2B5EF4-FFF2-40B4-BE49-F238E27FC236}">
                <a16:creationId xmlns:a16="http://schemas.microsoft.com/office/drawing/2014/main" id="{B3EAA31D-97EA-15AB-C23C-6AABFECC1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892" y="3657600"/>
            <a:ext cx="3780960" cy="2585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B22AE2-4A5A-8838-0A35-1D3D6AF7EBD9}"/>
              </a:ext>
            </a:extLst>
          </p:cNvPr>
          <p:cNvSpPr txBox="1"/>
          <p:nvPr/>
        </p:nvSpPr>
        <p:spPr>
          <a:xfrm>
            <a:off x="7680960" y="283464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Obr.5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2C0FEF-80AC-7142-1A1B-AEDDF2AB9A0F}"/>
              </a:ext>
            </a:extLst>
          </p:cNvPr>
          <p:cNvSpPr txBox="1"/>
          <p:nvPr/>
        </p:nvSpPr>
        <p:spPr>
          <a:xfrm>
            <a:off x="7772400" y="632460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Obr.6</a:t>
            </a:r>
          </a:p>
        </p:txBody>
      </p:sp>
    </p:spTree>
    <p:extLst>
      <p:ext uri="{BB962C8B-B14F-4D97-AF65-F5344CB8AC3E}">
        <p14:creationId xmlns:p14="http://schemas.microsoft.com/office/powerpoint/2010/main" val="1298589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B16D4-858C-7E6B-7084-50855326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36" y="-427699"/>
            <a:ext cx="5954022" cy="21409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latin typeface="+mj-lt"/>
                <a:ea typeface="+mj-ea"/>
                <a:cs typeface="+mj-cs"/>
              </a:rPr>
              <a:t>EKONOMIKA A PRŮMYSL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E82B2-3D62-B5A2-5119-FF1089F90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352" y="1265511"/>
            <a:ext cx="6016063" cy="20443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b="1" err="1"/>
              <a:t>Hlavní</a:t>
            </a:r>
            <a:r>
              <a:rPr lang="en-US" sz="2400" b="1"/>
              <a:t> </a:t>
            </a:r>
            <a:r>
              <a:rPr lang="en-US" sz="2400" b="1" err="1"/>
              <a:t>odvětví</a:t>
            </a:r>
            <a:r>
              <a:rPr lang="en-US" sz="2400" b="1"/>
              <a:t> </a:t>
            </a:r>
            <a:r>
              <a:rPr lang="en-US" sz="2400"/>
              <a:t>- </a:t>
            </a:r>
            <a:r>
              <a:rPr lang="en-US" sz="2400" err="1"/>
              <a:t>rostlinná</a:t>
            </a:r>
            <a:r>
              <a:rPr lang="en-US" sz="2400"/>
              <a:t> </a:t>
            </a:r>
            <a:r>
              <a:rPr lang="en-US" sz="2400" err="1"/>
              <a:t>výroba</a:t>
            </a:r>
            <a:r>
              <a:rPr lang="en-US" sz="2400"/>
              <a:t>, </a:t>
            </a:r>
            <a:r>
              <a:rPr lang="en-US" sz="2400" err="1"/>
              <a:t>rybolov</a:t>
            </a:r>
            <a:endParaRPr lang="en-US" sz="24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b="1" err="1"/>
              <a:t>Typické</a:t>
            </a:r>
            <a:r>
              <a:rPr lang="en-US" sz="2400" b="1"/>
              <a:t> </a:t>
            </a:r>
            <a:r>
              <a:rPr lang="en-US" sz="2400" b="1" err="1"/>
              <a:t>produkty</a:t>
            </a:r>
            <a:r>
              <a:rPr lang="en-US" sz="2400" b="1"/>
              <a:t> </a:t>
            </a:r>
            <a:r>
              <a:rPr lang="en-US" sz="2400"/>
              <a:t>- 1.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světě</a:t>
            </a:r>
            <a:r>
              <a:rPr lang="en-US" sz="2400"/>
              <a:t> v </a:t>
            </a:r>
            <a:r>
              <a:rPr lang="en-US" sz="2400" err="1"/>
              <a:t>pěstování</a:t>
            </a:r>
            <a:r>
              <a:rPr lang="en-US" sz="2400"/>
              <a:t> </a:t>
            </a:r>
            <a:r>
              <a:rPr lang="en-US" sz="2400" err="1"/>
              <a:t>oliv</a:t>
            </a:r>
            <a:r>
              <a:rPr lang="en-US" sz="2400"/>
              <a:t> a </a:t>
            </a:r>
            <a:r>
              <a:rPr lang="en-US" sz="2400" err="1"/>
              <a:t>produkci</a:t>
            </a:r>
            <a:r>
              <a:rPr lang="en-US" sz="2400"/>
              <a:t> </a:t>
            </a:r>
            <a:r>
              <a:rPr lang="en-US" sz="2400" err="1"/>
              <a:t>ovoce</a:t>
            </a:r>
            <a:endParaRPr lang="en-US" sz="24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8" name="Zástupný symbol obrázku 7" descr="Olivy: Dar olympských bohů - FRANZ JOSEF KAISER">
            <a:extLst>
              <a:ext uri="{FF2B5EF4-FFF2-40B4-BE49-F238E27FC236}">
                <a16:creationId xmlns:a16="http://schemas.microsoft.com/office/drawing/2014/main" id="{2D00D3E9-9CA6-AFCF-0ABD-315A6EF400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273" b="4485"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 descr="Ovoce Trh Madrid - Fotografie zdarma na Pixabay">
            <a:extLst>
              <a:ext uri="{FF2B5EF4-FFF2-40B4-BE49-F238E27FC236}">
                <a16:creationId xmlns:a16="http://schemas.microsoft.com/office/drawing/2014/main" id="{FCA1D414-6678-1235-3836-2E86AC17BC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76" r="40986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67ECB-DDB3-EA5E-A684-67C8D0479513}"/>
              </a:ext>
            </a:extLst>
          </p:cNvPr>
          <p:cNvSpPr txBox="1"/>
          <p:nvPr/>
        </p:nvSpPr>
        <p:spPr>
          <a:xfrm>
            <a:off x="5692593" y="6496192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Obr.7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5F0ED-505A-4893-385A-70683947ADF1}"/>
              </a:ext>
            </a:extLst>
          </p:cNvPr>
          <p:cNvSpPr txBox="1"/>
          <p:nvPr/>
        </p:nvSpPr>
        <p:spPr>
          <a:xfrm>
            <a:off x="11502838" y="650085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Obr.8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147447-D18C-760C-B070-7B52E4BEBF41}"/>
              </a:ext>
            </a:extLst>
          </p:cNvPr>
          <p:cNvSpPr/>
          <p:nvPr/>
        </p:nvSpPr>
        <p:spPr>
          <a:xfrm>
            <a:off x="-21413" y="1235229"/>
            <a:ext cx="224287" cy="9575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54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AA75791-ABD6-45E2-B58A-77112BD0F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C8F8D34-166F-DBA2-20B8-4B43390C7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69448"/>
            <a:ext cx="7202485" cy="1087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kern="1200">
                <a:latin typeface="+mj-lt"/>
                <a:ea typeface="+mj-ea"/>
                <a:cs typeface="+mj-cs"/>
              </a:rPr>
              <a:t>KULTURA A ZAJÍMAVOSTI</a:t>
            </a:r>
            <a:endParaRPr lang="en-US" sz="3600" b="1" kern="1200">
              <a:latin typeface="+mj-lt"/>
            </a:endParaRPr>
          </a:p>
        </p:txBody>
      </p:sp>
      <p:pic>
        <p:nvPicPr>
          <p:cNvPr id="10" name="Picture 9" descr="DIEGO VELÁZQUEZ (Diego Rodríguez de Silva y Velázquez) on Pinterest ...">
            <a:extLst>
              <a:ext uri="{FF2B5EF4-FFF2-40B4-BE49-F238E27FC236}">
                <a16:creationId xmlns:a16="http://schemas.microsoft.com/office/drawing/2014/main" id="{2EE28383-27A4-3BFF-11E9-E91DDB2A4E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56" r="6780" b="3"/>
          <a:stretch>
            <a:fillRect/>
          </a:stretch>
        </p:blipFill>
        <p:spPr>
          <a:xfrm>
            <a:off x="2941" y="1659147"/>
            <a:ext cx="2280713" cy="4172921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828A78E-D4E3-65E7-6B4E-6410998EA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1082" y="1714143"/>
            <a:ext cx="5297187" cy="37111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000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1">
                    <a:alpha val="60000"/>
                  </a:schemeClr>
                </a:solidFill>
              </a:rPr>
              <a:t> 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</a:rPr>
              <a:t>El Escorial sagrada familia  </a:t>
            </a:r>
          </a:p>
          <a:p>
            <a:pPr marL="4000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</a:rPr>
              <a:t>Nanebevzetí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</a:rPr>
              <a:t> Panny Marie – 15. </a:t>
            </a: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</a:rPr>
              <a:t>srpna</a:t>
            </a:r>
            <a:endParaRPr lang="en-US" sz="32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000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</a:rPr>
              <a:t>Churros</a:t>
            </a:r>
          </a:p>
          <a:p>
            <a:pPr marL="4000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</a:rPr>
              <a:t>Diego </a:t>
            </a:r>
            <a:r>
              <a:rPr lang="en-US" sz="3200" err="1">
                <a:solidFill>
                  <a:schemeClr val="tx1">
                    <a:lumMod val="95000"/>
                    <a:lumOff val="5000"/>
                  </a:schemeClr>
                </a:solidFill>
              </a:rPr>
              <a:t>Veláuzquez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marL="3429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00050" indent="-228600"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00050" indent="-228600"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alpha val="60000"/>
                </a:schemeClr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13" name="Picture 12" descr="BEST Churros Recipe - Cafe Delites">
            <a:extLst>
              <a:ext uri="{FF2B5EF4-FFF2-40B4-BE49-F238E27FC236}">
                <a16:creationId xmlns:a16="http://schemas.microsoft.com/office/drawing/2014/main" id="{A4638D47-4034-9E98-B414-8748461B69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01" r="8448"/>
          <a:stretch>
            <a:fillRect/>
          </a:stretch>
        </p:blipFill>
        <p:spPr>
          <a:xfrm>
            <a:off x="2420469" y="1659147"/>
            <a:ext cx="2282400" cy="41724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2" name="Picture 11" descr="Top 10 Obras-primas Arquitetônicas em Estruturas Religiosas - Architect ...">
            <a:extLst>
              <a:ext uri="{FF2B5EF4-FFF2-40B4-BE49-F238E27FC236}">
                <a16:creationId xmlns:a16="http://schemas.microsoft.com/office/drawing/2014/main" id="{FDD47096-A10A-244F-9701-9F6714FE65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852" r="25037" b="1"/>
          <a:stretch>
            <a:fillRect/>
          </a:stretch>
        </p:blipFill>
        <p:spPr>
          <a:xfrm>
            <a:off x="4825308" y="1659147"/>
            <a:ext cx="2282400" cy="417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EABE9C-299F-1048-426D-AF3326056048}"/>
              </a:ext>
            </a:extLst>
          </p:cNvPr>
          <p:cNvSpPr txBox="1"/>
          <p:nvPr/>
        </p:nvSpPr>
        <p:spPr>
          <a:xfrm>
            <a:off x="543177" y="5974080"/>
            <a:ext cx="9460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Obr.9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3E0F57-C9C6-4F13-2F4A-D029570A26D9}"/>
              </a:ext>
            </a:extLst>
          </p:cNvPr>
          <p:cNvSpPr txBox="1"/>
          <p:nvPr/>
        </p:nvSpPr>
        <p:spPr>
          <a:xfrm>
            <a:off x="3035348" y="5978393"/>
            <a:ext cx="11185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Obr.10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9A3BD7-7BF6-42EC-B805-DD62AAB862FA}"/>
              </a:ext>
            </a:extLst>
          </p:cNvPr>
          <p:cNvSpPr txBox="1"/>
          <p:nvPr/>
        </p:nvSpPr>
        <p:spPr>
          <a:xfrm>
            <a:off x="5471160" y="5975806"/>
            <a:ext cx="9316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Obr.11</a:t>
            </a:r>
          </a:p>
        </p:txBody>
      </p:sp>
    </p:spTree>
    <p:extLst>
      <p:ext uri="{BB962C8B-B14F-4D97-AF65-F5344CB8AC3E}">
        <p14:creationId xmlns:p14="http://schemas.microsoft.com/office/powerpoint/2010/main" val="1550468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Zástupný symbol obrázku 18" descr="Rafael Nadal">
            <a:extLst>
              <a:ext uri="{FF2B5EF4-FFF2-40B4-BE49-F238E27FC236}">
                <a16:creationId xmlns:a16="http://schemas.microsoft.com/office/drawing/2014/main" id="{C842CE8F-559B-BC53-BEC9-68523742A3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520" b="10520"/>
          <a:stretch/>
        </p:blipFill>
        <p:spPr>
          <a:xfrm>
            <a:off x="237377" y="3072141"/>
            <a:ext cx="3814315" cy="3047702"/>
          </a:xfrm>
          <a:prstGeom prst="rect">
            <a:avLst/>
          </a:prstGeom>
        </p:spPr>
      </p:pic>
      <p:pic>
        <p:nvPicPr>
          <p:cNvPr id="21" name="Obrázek 20" descr="Angelo Kelly">
            <a:extLst>
              <a:ext uri="{FF2B5EF4-FFF2-40B4-BE49-F238E27FC236}">
                <a16:creationId xmlns:a16="http://schemas.microsoft.com/office/drawing/2014/main" id="{748F1233-A811-CCF2-32CF-26372B60C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250" y="3076752"/>
            <a:ext cx="3566667" cy="3048004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2FE43606-F76F-F269-44C5-C9C619377FB3}"/>
              </a:ext>
            </a:extLst>
          </p:cNvPr>
          <p:cNvSpPr txBox="1"/>
          <p:nvPr/>
        </p:nvSpPr>
        <p:spPr>
          <a:xfrm>
            <a:off x="4928558" y="2277054"/>
            <a:ext cx="2616359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MS Mincho"/>
                <a:ea typeface="MS Mincho"/>
              </a:rPr>
              <a:t>Angelo Kelly</a:t>
            </a:r>
            <a:endParaRPr lang="cs-CZ" sz="2800" b="1">
              <a:latin typeface="MS Mincho"/>
              <a:ea typeface="MS Mincho"/>
            </a:endParaRPr>
          </a:p>
          <a:p>
            <a:pPr algn="l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299836C-50D8-0EE9-10F8-57176F636C27}"/>
              </a:ext>
            </a:extLst>
          </p:cNvPr>
          <p:cNvSpPr txBox="1"/>
          <p:nvPr/>
        </p:nvSpPr>
        <p:spPr>
          <a:xfrm>
            <a:off x="825931" y="2269482"/>
            <a:ext cx="261912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MS Mincho"/>
                <a:ea typeface="MS Mincho"/>
              </a:rPr>
              <a:t>Rafaelo Nadal</a:t>
            </a:r>
            <a:endParaRPr lang="cs-CZ" b="1">
              <a:latin typeface="MS Mincho"/>
              <a:ea typeface="MS Mincho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9C61C20-F5F9-3287-34C8-84630C764CBD}"/>
              </a:ext>
            </a:extLst>
          </p:cNvPr>
          <p:cNvSpPr txBox="1"/>
          <p:nvPr/>
        </p:nvSpPr>
        <p:spPr>
          <a:xfrm>
            <a:off x="3606575" y="769036"/>
            <a:ext cx="497731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4800" b="1">
                <a:latin typeface="MS Mincho"/>
                <a:ea typeface="MS Mincho"/>
              </a:rPr>
              <a:t>ZNÁME OSOBNOSTI</a:t>
            </a:r>
          </a:p>
        </p:txBody>
      </p:sp>
      <p:pic>
        <p:nvPicPr>
          <p:cNvPr id="29" name="Obrázek 28" descr="Pablo Picasso – Wikipedie">
            <a:extLst>
              <a:ext uri="{FF2B5EF4-FFF2-40B4-BE49-F238E27FC236}">
                <a16:creationId xmlns:a16="http://schemas.microsoft.com/office/drawing/2014/main" id="{582815D0-89AF-3B4A-87F7-8F84759BA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302" y="3062378"/>
            <a:ext cx="3125848" cy="3048001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5FD920FE-482C-8833-AEF2-5F01AACAC9EF}"/>
              </a:ext>
            </a:extLst>
          </p:cNvPr>
          <p:cNvSpPr txBox="1"/>
          <p:nvPr/>
        </p:nvSpPr>
        <p:spPr>
          <a:xfrm>
            <a:off x="8944246" y="2271317"/>
            <a:ext cx="262616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b="1">
                <a:latin typeface="MS Mincho"/>
                <a:ea typeface="MS Mincho"/>
              </a:rPr>
              <a:t>Pablo Picasso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A7AF21-9819-AA7B-0386-1C21966EB4C7}"/>
              </a:ext>
            </a:extLst>
          </p:cNvPr>
          <p:cNvSpPr txBox="1"/>
          <p:nvPr/>
        </p:nvSpPr>
        <p:spPr>
          <a:xfrm>
            <a:off x="9780916" y="6290095"/>
            <a:ext cx="960408" cy="38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Obr.14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4ED24B-35A1-2520-BEAF-A425F19D3969}"/>
              </a:ext>
            </a:extLst>
          </p:cNvPr>
          <p:cNvSpPr txBox="1"/>
          <p:nvPr/>
        </p:nvSpPr>
        <p:spPr>
          <a:xfrm>
            <a:off x="1306902" y="627888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Obr.12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4E71F7-1F11-DEEF-3CDD-0BBF11FF4121}"/>
              </a:ext>
            </a:extLst>
          </p:cNvPr>
          <p:cNvSpPr txBox="1"/>
          <p:nvPr/>
        </p:nvSpPr>
        <p:spPr>
          <a:xfrm>
            <a:off x="5614646" y="6283193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Obr.13</a:t>
            </a:r>
          </a:p>
        </p:txBody>
      </p:sp>
    </p:spTree>
    <p:extLst>
      <p:ext uri="{BB962C8B-B14F-4D97-AF65-F5344CB8AC3E}">
        <p14:creationId xmlns:p14="http://schemas.microsoft.com/office/powerpoint/2010/main" val="4260908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D26B7C-9960-DC5F-A998-C1D6E632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>
                <a:latin typeface="MS Mincho"/>
                <a:ea typeface="MS Mincho"/>
              </a:rPr>
              <a:t>ŠPANĚLSKO</a:t>
            </a:r>
            <a:r>
              <a:rPr lang="cs-CZ" sz="1100">
                <a:latin typeface="Calibri"/>
                <a:ea typeface="Calibri"/>
                <a:cs typeface="Calibri"/>
              </a:rPr>
              <a:t> </a:t>
            </a:r>
          </a:p>
        </p:txBody>
      </p:sp>
      <p:pic>
        <p:nvPicPr>
          <p:cNvPr id="5" name="Zástupný symbol obrázku 4" descr="Obsah obrázku Obdélník, červená, žlutá, vlajka&#10;&#10;Obsah generovaný pomocí AI může být nesprávný.">
            <a:extLst>
              <a:ext uri="{FF2B5EF4-FFF2-40B4-BE49-F238E27FC236}">
                <a16:creationId xmlns:a16="http://schemas.microsoft.com/office/drawing/2014/main" id="{43BF3A5D-1D0C-7223-0E77-8BBD8EC699A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69" r="2569"/>
          <a:stretch/>
        </p:blipFill>
        <p:spPr>
          <a:xfrm>
            <a:off x="5310517" y="171180"/>
            <a:ext cx="5040522" cy="3760038"/>
          </a:xfrm>
          <a:prstGeom prst="rect">
            <a:avLst/>
          </a:prstGeom>
        </p:spPr>
      </p:pic>
      <p:pic>
        <p:nvPicPr>
          <p:cNvPr id="6" name="Obrázek 5" descr="Obsah obrázku koruna, erbovní znak, symbol&#10;&#10;Obsah generovaný pomocí AI může být nesprávný.">
            <a:extLst>
              <a:ext uri="{FF2B5EF4-FFF2-40B4-BE49-F238E27FC236}">
                <a16:creationId xmlns:a16="http://schemas.microsoft.com/office/drawing/2014/main" id="{FDC97B1A-B5DD-35EF-D141-0B9BDEBE9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36" y="2059557"/>
            <a:ext cx="3946584" cy="413349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1CC89B8-4381-2EB7-1FD9-1B6270C3B7BF}"/>
              </a:ext>
            </a:extLst>
          </p:cNvPr>
          <p:cNvSpPr txBox="1"/>
          <p:nvPr/>
        </p:nvSpPr>
        <p:spPr>
          <a:xfrm>
            <a:off x="5275267" y="3926548"/>
            <a:ext cx="691856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b="1">
                <a:latin typeface="Calibri"/>
                <a:ea typeface="Calibri"/>
                <a:cs typeface="Calibri"/>
              </a:rPr>
              <a:t>Státní znak Španělska  </a:t>
            </a:r>
            <a:endParaRPr lang="cs-CZ">
              <a:latin typeface="Aptos" panose="02110004020202020204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cs-CZ" sz="2400">
                <a:latin typeface="Calibri"/>
                <a:ea typeface="Calibri"/>
                <a:cs typeface="Calibri"/>
              </a:rPr>
              <a:t>korunovaný štít s pěti znaky historických území</a:t>
            </a:r>
            <a:endParaRPr lang="cs-CZ"/>
          </a:p>
          <a:p>
            <a:pPr marL="342900" indent="-342900">
              <a:buFont typeface="Arial"/>
              <a:buChar char="•"/>
            </a:pPr>
            <a:r>
              <a:rPr lang="cs-CZ" sz="2400">
                <a:latin typeface="Calibri"/>
                <a:ea typeface="Calibri"/>
                <a:cs typeface="Calibri"/>
              </a:rPr>
              <a:t>se srdečním štítkem rodu Bourbonů </a:t>
            </a:r>
            <a:endParaRPr lang="cs-CZ">
              <a:latin typeface="Aptos" panose="02110004020202020204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cs-CZ" sz="2400">
                <a:latin typeface="Calibri"/>
                <a:ea typeface="Calibri"/>
                <a:cs typeface="Calibri"/>
              </a:rPr>
              <a:t>Herkulovými sloupy a stuha se zlatým latinským mottem.</a:t>
            </a:r>
            <a:endParaRPr lang="cs-CZ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F42EBC-B002-88AE-08A4-DDD99D185AEE}"/>
              </a:ext>
            </a:extLst>
          </p:cNvPr>
          <p:cNvSpPr txBox="1"/>
          <p:nvPr/>
        </p:nvSpPr>
        <p:spPr>
          <a:xfrm>
            <a:off x="3337560" y="638556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Obr.16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B0665A-B9C5-6FB4-BA49-F961633845B4}"/>
              </a:ext>
            </a:extLst>
          </p:cNvPr>
          <p:cNvSpPr txBox="1"/>
          <p:nvPr/>
        </p:nvSpPr>
        <p:spPr>
          <a:xfrm>
            <a:off x="9281160" y="367284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Obr.15</a:t>
            </a:r>
          </a:p>
        </p:txBody>
      </p:sp>
    </p:spTree>
    <p:extLst>
      <p:ext uri="{BB962C8B-B14F-4D97-AF65-F5344CB8AC3E}">
        <p14:creationId xmlns:p14="http://schemas.microsoft.com/office/powerpoint/2010/main" val="1056751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28DDB-AA91-5280-2613-E58F01E85C27}"/>
              </a:ext>
            </a:extLst>
          </p:cNvPr>
          <p:cNvSpPr txBox="1"/>
          <p:nvPr/>
        </p:nvSpPr>
        <p:spPr>
          <a:xfrm>
            <a:off x="761999" y="1138036"/>
            <a:ext cx="4526973" cy="140247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MS Mincho"/>
                <a:ea typeface="MS Mincho"/>
                <a:cs typeface="+mj-cs"/>
              </a:rPr>
              <a:t>DALŠÍ INFORMACE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6C6709E-37F4-86B5-2A78-25ADE4518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551176"/>
            <a:ext cx="6094105" cy="35912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800" err="1"/>
              <a:t>Náboženství-katolictví</a:t>
            </a:r>
            <a:r>
              <a:rPr lang="en-US" sz="2800"/>
              <a:t> a </a:t>
            </a:r>
            <a:r>
              <a:rPr lang="en-US" sz="2800" err="1"/>
              <a:t>křesťanství</a:t>
            </a:r>
            <a:r>
              <a:rPr lang="en-US" sz="2800"/>
              <a:t>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800" err="1"/>
              <a:t>Školství</a:t>
            </a:r>
            <a:r>
              <a:rPr lang="en-US" sz="2800"/>
              <a:t> - </a:t>
            </a:r>
            <a:r>
              <a:rPr lang="en-US" sz="2800" err="1"/>
              <a:t>školní</a:t>
            </a:r>
            <a:r>
              <a:rPr lang="en-US" sz="2800"/>
              <a:t> </a:t>
            </a:r>
            <a:r>
              <a:rPr lang="en-US" sz="2800" err="1"/>
              <a:t>docházka</a:t>
            </a:r>
            <a:r>
              <a:rPr lang="en-US" sz="2800"/>
              <a:t> je od 6-16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800" err="1"/>
              <a:t>Doprava</a:t>
            </a:r>
            <a:r>
              <a:rPr lang="en-US" sz="2800"/>
              <a:t> - </a:t>
            </a:r>
            <a:r>
              <a:rPr lang="en-US" sz="2800" err="1"/>
              <a:t>vynikající</a:t>
            </a:r>
            <a:r>
              <a:rPr lang="en-US" sz="2800"/>
              <a:t> </a:t>
            </a:r>
            <a:r>
              <a:rPr lang="en-US" sz="2800" err="1"/>
              <a:t>letecká</a:t>
            </a:r>
            <a:r>
              <a:rPr lang="en-US" sz="2800"/>
              <a:t>, </a:t>
            </a:r>
            <a:r>
              <a:rPr lang="en-US" sz="2800" err="1"/>
              <a:t>autobusová</a:t>
            </a:r>
            <a:r>
              <a:rPr lang="en-US" sz="2800"/>
              <a:t>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800" err="1"/>
              <a:t>Vlaková</a:t>
            </a:r>
            <a:r>
              <a:rPr lang="en-US" sz="2800"/>
              <a:t> - vysokorychlostních </a:t>
            </a:r>
            <a:r>
              <a:rPr lang="en-US" sz="2800" err="1"/>
              <a:t>vlaků</a:t>
            </a:r>
            <a:r>
              <a:rPr lang="en-US" sz="2800"/>
              <a:t> 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endParaRPr lang="en-US" sz="2800"/>
          </a:p>
          <a:p>
            <a:pPr marL="457200"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5" name="Picture Placeholder 4" descr="Modern Hi-speed Passenger Train of Spanish Railways Company-Renf ...">
            <a:extLst>
              <a:ext uri="{FF2B5EF4-FFF2-40B4-BE49-F238E27FC236}">
                <a16:creationId xmlns:a16="http://schemas.microsoft.com/office/drawing/2014/main" id="{EB299DE9-E655-DB6E-AF21-76CF84E6F9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6383" r="14285" b="2"/>
          <a:stretch>
            <a:fillRect/>
          </a:stretch>
        </p:blipFill>
        <p:spPr>
          <a:xfrm>
            <a:off x="6096001" y="1"/>
            <a:ext cx="3048000" cy="3429000"/>
          </a:xfrm>
          <a:prstGeom prst="rect">
            <a:avLst/>
          </a:prstGeom>
        </p:spPr>
      </p:pic>
      <p:pic>
        <p:nvPicPr>
          <p:cNvPr id="6" name="Picture 5" descr="What Language Do They Speak in Uruguay?">
            <a:extLst>
              <a:ext uri="{FF2B5EF4-FFF2-40B4-BE49-F238E27FC236}">
                <a16:creationId xmlns:a16="http://schemas.microsoft.com/office/drawing/2014/main" id="{2459218B-9669-6B25-2AAC-F9989FB574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02" r="37566" b="3"/>
          <a:stretch>
            <a:fillRect/>
          </a:stretch>
        </p:blipFill>
        <p:spPr>
          <a:xfrm>
            <a:off x="9144000" y="10"/>
            <a:ext cx="3048000" cy="3428991"/>
          </a:xfrm>
          <a:prstGeom prst="rect">
            <a:avLst/>
          </a:prstGeom>
        </p:spPr>
      </p:pic>
      <p:pic>
        <p:nvPicPr>
          <p:cNvPr id="2" name="Picture 1" descr="STEPV exigirá a Educación que compense al profesorado por las &quot;nefastas ...">
            <a:extLst>
              <a:ext uri="{FF2B5EF4-FFF2-40B4-BE49-F238E27FC236}">
                <a16:creationId xmlns:a16="http://schemas.microsoft.com/office/drawing/2014/main" id="{CF5B7123-EDF4-79F7-2A9F-7216372C88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96007" y="3429000"/>
            <a:ext cx="6095993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0CC638-590F-805B-E506-62C7C180E687}"/>
              </a:ext>
            </a:extLst>
          </p:cNvPr>
          <p:cNvSpPr txBox="1"/>
          <p:nvPr/>
        </p:nvSpPr>
        <p:spPr>
          <a:xfrm>
            <a:off x="4456118" y="6498854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Obr.17,18,19</a:t>
            </a:r>
          </a:p>
        </p:txBody>
      </p:sp>
    </p:spTree>
    <p:extLst>
      <p:ext uri="{BB962C8B-B14F-4D97-AF65-F5344CB8AC3E}">
        <p14:creationId xmlns:p14="http://schemas.microsoft.com/office/powerpoint/2010/main" val="1553285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18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Office Theme</vt:lpstr>
      <vt:lpstr>Prezentace aplikace PowerPoint</vt:lpstr>
      <vt:lpstr>ZÁKLADNÍ INFORMACE</vt:lpstr>
      <vt:lpstr>ZEMĚPISNÉ ÚDAJE</vt:lpstr>
      <vt:lpstr>STÁTNÍ ZŘÍZENÍ A SPRÁVA</vt:lpstr>
      <vt:lpstr>EKONOMIKA A PRŮMYSL</vt:lpstr>
      <vt:lpstr>KULTURA A ZAJÍMAVOSTI</vt:lpstr>
      <vt:lpstr>Prezentace aplikace PowerPoint</vt:lpstr>
      <vt:lpstr>ŠPANĚLSKO </vt:lpstr>
      <vt:lpstr>Prezentace aplikace PowerPoint</vt:lpstr>
      <vt:lpstr>Cuenca</vt:lpstr>
      <vt:lpstr>  SPORT</vt:lpstr>
      <vt:lpstr>HUDBA</vt:lpstr>
      <vt:lpstr>Základní slovíčka</vt:lpstr>
      <vt:lpstr>HYMNA</vt:lpstr>
      <vt:lpstr>ZDROJE</vt:lpstr>
      <vt:lpstr>Prezentace aplikace PowerPoint</vt:lpstr>
      <vt:lpstr>ZDROJE</vt:lpstr>
      <vt:lpstr>KONEC PREZENTACE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</cp:revision>
  <dcterms:created xsi:type="dcterms:W3CDTF">2025-10-08T06:32:04Z</dcterms:created>
  <dcterms:modified xsi:type="dcterms:W3CDTF">2026-05-20T10:23:49Z</dcterms:modified>
</cp:coreProperties>
</file>