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0_E2781EB9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7" r:id="rId4"/>
    <p:sldId id="272" r:id="rId5"/>
    <p:sldId id="259" r:id="rId6"/>
    <p:sldId id="260" r:id="rId7"/>
    <p:sldId id="261" r:id="rId8"/>
    <p:sldId id="264" r:id="rId9"/>
    <p:sldId id="262" r:id="rId10"/>
    <p:sldId id="265" r:id="rId11"/>
    <p:sldId id="266" r:id="rId12"/>
    <p:sldId id="268" r:id="rId13"/>
    <p:sldId id="269" r:id="rId14"/>
    <p:sldId id="270" r:id="rId15"/>
    <p:sldId id="271" r:id="rId16"/>
    <p:sldId id="278" r:id="rId17"/>
    <p:sldId id="276" r:id="rId18"/>
    <p:sldId id="279" r:id="rId19"/>
    <p:sldId id="280" r:id="rId20"/>
    <p:sldId id="281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4AA943-742F-E171-B59D-C47F6ED36085}" name="Valerie Oulehlová" initials="VO" userId="S::valerie_oulehlova@zsmsurcice.cz::3a7b5e97-0be8-4e8a-b1ca-c6d5d206edb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2370FE-1847-EBCF-D27A-9DB0AC67B34F}" v="5" dt="2026-02-03T18:43:30.418"/>
    <p1510:client id="{93597931-A479-3057-ED48-0EEA820D3A4E}" v="1" dt="2026-02-03T18:44:32.108"/>
    <p1510:client id="{A94AD9E1-1B60-1530-41EE-4243A3278F95}" v="4" dt="2026-02-03T18:40:08.852"/>
    <p1510:client id="{B19F8471-E045-34E8-623A-FE87A3AB489D}" v="1" dt="2026-02-03T18:44:10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00_E2781EB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0E56E7-1C8A-4200-A242-7995CFCC21D1}" authorId="{5A4AA943-742F-E171-B59D-C47F6ED36085}" created="2025-10-22T06:18:15.048">
    <pc:sldMkLst xmlns:pc="http://schemas.microsoft.com/office/powerpoint/2013/main/command">
      <pc:docMk/>
      <pc:sldMk cId="3799523001" sldId="256"/>
    </pc:sldMkLst>
    <p188:txBody>
      <a:bodyPr/>
      <a:lstStyle/>
      <a:p>
        <a:r>
          <a:rPr lang="cs-CZ"/>
          <a:t>hello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20.05.2026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00_E2781EB9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yyy1e2t0FQ&amp;list=RD3yyy1e2t0FQ&amp;start_radio=1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-Ntlp3ffGxA&amp;list=PLTJ9mFISTLtKJFGemocfSewfbC2S8z-QB" TargetMode="External"/><Relationship Id="rId4" Type="http://schemas.openxmlformats.org/officeDocument/2006/relationships/hyperlink" Target="https://www.youtube.com/watch?v=kG12C1oX5Eo&amp;list=RDkG12C1oX5Eo&amp;start_radio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Soubor:Flag_of_Turkey.svg" TargetMode="External"/><Relationship Id="rId13" Type="http://schemas.openxmlformats.org/officeDocument/2006/relationships/hyperlink" Target="https://klec.jayagrocer.com/products/lactel-greek-yogurt-original-130g?srsltid=AfmBOorPGOfIFowCKKbgrOeiEYbIjHdvc0GklzNv18LPp1GjZr8VfrZk" TargetMode="External"/><Relationship Id="rId3" Type="http://schemas.openxmlformats.org/officeDocument/2006/relationships/hyperlink" Target="https://img.freepik.com/premium-vector/flag-greece-vector-illustration_514344-273.jpg?w=740" TargetMode="External"/><Relationship Id="rId7" Type="http://schemas.openxmlformats.org/officeDocument/2006/relationships/hyperlink" Target="https://cs.wikipedia.org/wiki/Alb%C3%A1nie" TargetMode="External"/><Relationship Id="rId12" Type="http://schemas.openxmlformats.org/officeDocument/2006/relationships/hyperlink" Target="https://logistika.ekonom.cz/c1-66691150-nizkosirne-palivo-pro-namorni-lode-ohrozeno-recko-se-snazi-odsunout-termin-jeho-zavedeni" TargetMode="External"/><Relationship Id="rId2" Type="http://schemas.openxmlformats.org/officeDocument/2006/relationships/hyperlink" Target="https://www.globeguide.ca/destinations/europe/gree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dok.cz/recko-atheny-mys-sunion-gr623-25/" TargetMode="External"/><Relationship Id="rId11" Type="http://schemas.openxmlformats.org/officeDocument/2006/relationships/hyperlink" Target="https://www.greeka.com/attica/athens/tourism/" TargetMode="External"/><Relationship Id="rId5" Type="http://schemas.openxmlformats.org/officeDocument/2006/relationships/hyperlink" Target="https://coinscatalog.net/images/big-4x/32/2-euro-pafos-odeon-plain-kibris-2017-cyprus-r-51543.jpg" TargetMode="External"/><Relationship Id="rId10" Type="http://schemas.openxmlformats.org/officeDocument/2006/relationships/hyperlink" Target="https://cs.wikipedia.org/wiki/Vlajka_Severn%C3%AD_Makedonie" TargetMode="External"/><Relationship Id="rId4" Type="http://schemas.openxmlformats.org/officeDocument/2006/relationships/hyperlink" Target="https://wikiwandv2-19431.kxcdn.com/_next/image?url=https:%2F%2Fupload.wikimedia.org%2Fwikipedia%2Fcommons%2Fthumb%2F7%2F7c%2FCoat_of_arms_of_Greece.svg%2Flangcs-1500px-Coat_of_arms_of_Greece.svg.png&amp;w=640&amp;q=50" TargetMode="External"/><Relationship Id="rId9" Type="http://schemas.openxmlformats.org/officeDocument/2006/relationships/hyperlink" Target="https://cs.wikipedia.org/wiki/Bulharsko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D%C3%A9mokritos" TargetMode="External"/><Relationship Id="rId13" Type="http://schemas.openxmlformats.org/officeDocument/2006/relationships/hyperlink" Target="https://fresh.iprima.cz/musaka-2" TargetMode="External"/><Relationship Id="rId3" Type="http://schemas.openxmlformats.org/officeDocument/2006/relationships/hyperlink" Target="https://shop.reckonasbavi.cz/nikolos-kalamata-extra-panensky-olivovy-olej-0-4--3l-plech/" TargetMode="External"/><Relationship Id="rId7" Type="http://schemas.openxmlformats.org/officeDocument/2006/relationships/hyperlink" Target="https://citaty.net/autori/aristoteles/" TargetMode="External"/><Relationship Id="rId12" Type="http://schemas.openxmlformats.org/officeDocument/2006/relationships/hyperlink" Target="https://reknihy.cz/kniha/recka-mytologie/?srsltid=AfmBOorEiXYRU5_RibgUoPpPg_fQ2wtMYSYfTeVhbF3kvdWpgqkRqnns" TargetMode="External"/><Relationship Id="rId2" Type="http://schemas.openxmlformats.org/officeDocument/2006/relationships/hyperlink" Target="https://www.albert.cz/shop/Mlecne-a-chlazene/Jogurty-a-mlecne-dezerty/Reckeho-typu-a-skyry/Milko-Recky-jogurt-bily/p/26319155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arthstoriez.com/cyprus-myth-and-cult-of-aphrodite-on-cyprus" TargetMode="External"/><Relationship Id="rId11" Type="http://schemas.openxmlformats.org/officeDocument/2006/relationships/hyperlink" Target="https://www.amazon.com/Toned-Pewter-Filigree-Orthodox-Crucifix/dp/B01FSZTNV8?th=1" TargetMode="External"/><Relationship Id="rId5" Type="http://schemas.openxmlformats.org/officeDocument/2006/relationships/hyperlink" Target="https://www.radynacestu.cz/magazin/rectina/" TargetMode="External"/><Relationship Id="rId10" Type="http://schemas.openxmlformats.org/officeDocument/2006/relationships/hyperlink" Target="https://knihy.heureka.cz/hrdinove-recke-mytologie-sonia-elisabetta-carvaglia/#prehled/" TargetMode="External"/><Relationship Id="rId4" Type="http://schemas.openxmlformats.org/officeDocument/2006/relationships/hyperlink" Target="https://kuchynske-oleje.heureka.cz/minerva-kalamata-extra-panensky-olivovy-olej-750-ml/#prehled/" TargetMode="External"/><Relationship Id="rId9" Type="http://schemas.openxmlformats.org/officeDocument/2006/relationships/hyperlink" Target="https://cs.wikipedia.org/wiki/Alexandr_Velik%C3%BD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National_Basketball_Association" TargetMode="External"/><Relationship Id="rId3" Type="http://schemas.openxmlformats.org/officeDocument/2006/relationships/hyperlink" Target="https://blog.blue-style.cz/chorta-recky-salat-zdravi/" TargetMode="External"/><Relationship Id="rId7" Type="http://schemas.openxmlformats.org/officeDocument/2006/relationships/hyperlink" Target="https://es.greekreporter.com/2021/01/06/la-epifania-una-de-las-celebraciones-mas-importantes-cristianismo/" TargetMode="External"/><Relationship Id="rId2" Type="http://schemas.openxmlformats.org/officeDocument/2006/relationships/hyperlink" Target="https://www.biooliva.cz/nejoblibenejsi-recka-jidla/co-je-gyros/?srsltid=AfmBOooLqILLVsYdJTyNx2qTaasSNmKDR1wFsKvByoGCnygT_3cF1Z2b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ahalo.cz/recko/informace-o-recku/svatky-v-recku-dny-volna-vyznamne-dny.html" TargetMode="External"/><Relationship Id="rId11" Type="http://schemas.openxmlformats.org/officeDocument/2006/relationships/hyperlink" Target="https://www.ebay.com.sg/itm/192679973784" TargetMode="External"/><Relationship Id="rId5" Type="http://schemas.openxmlformats.org/officeDocument/2006/relationships/hyperlink" Target="https://www.mygreekdish.com/recipe/loukoumades/" TargetMode="External"/><Relationship Id="rId10" Type="http://schemas.openxmlformats.org/officeDocument/2006/relationships/hyperlink" Target="https://en.wikipedia.org/wiki/Super_League_Greece" TargetMode="External"/><Relationship Id="rId4" Type="http://schemas.openxmlformats.org/officeDocument/2006/relationships/hyperlink" Target="https://www.mygreekdish.com/recipe/baklava-greek-walnut-pistachio-cake/" TargetMode="External"/><Relationship Id="rId9" Type="http://schemas.openxmlformats.org/officeDocument/2006/relationships/hyperlink" Target="https://www.nba.com/player/203507/giannis-antetokounmp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es/vector-premium/plantilla-diseno-vector-logotipo-icono-nota_36973817.htm" TargetMode="External"/><Relationship Id="rId3" Type="http://schemas.openxmlformats.org/officeDocument/2006/relationships/hyperlink" Target="https://cs.wikipedia.org/wiki/Buzuki" TargetMode="External"/><Relationship Id="rId7" Type="http://schemas.openxmlformats.org/officeDocument/2006/relationships/hyperlink" Target="https://isport.blesk.cz/clanek/ostatni-olympijske-hry/370978/historie-olympijskych-her-od-reckych-bohu-az-ke-coubertinovi.html" TargetMode="External"/><Relationship Id="rId2" Type="http://schemas.openxmlformats.org/officeDocument/2006/relationships/hyperlink" Target="https://en.wikipedia.org/wiki/Sirtaki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s.wikipedia.org/wiki/Olympijsk%C3%A1_vlajka" TargetMode="External"/><Relationship Id="rId5" Type="http://schemas.openxmlformats.org/officeDocument/2006/relationships/hyperlink" Target="https://www.mundo.cz/recko/mapa" TargetMode="External"/><Relationship Id="rId4" Type="http://schemas.openxmlformats.org/officeDocument/2006/relationships/hyperlink" Target="https://www.deezer.com/cs/artist/263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atabazeznamychmist.cz/evropa/vojenska-letecka-zakladna-lezhe-zadrima-gjader/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k.wikipedia.org/wiki/Bulharsko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" name="Rectangle 193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eece - Globe Guide">
            <a:extLst>
              <a:ext uri="{FF2B5EF4-FFF2-40B4-BE49-F238E27FC236}">
                <a16:creationId xmlns:a16="http://schemas.microsoft.com/office/drawing/2014/main" id="{3C76F3B6-4D0B-8A14-A6F2-C5B861F17B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33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cs-CZ" sz="520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cs-CZ">
                <a:solidFill>
                  <a:srgbClr val="FFFFFF"/>
                </a:solidFill>
              </a:rPr>
              <a:t>Valérie Oulehlová</a:t>
            </a:r>
          </a:p>
          <a:p>
            <a:pPr algn="l"/>
            <a:r>
              <a:rPr lang="cs-CZ">
                <a:solidFill>
                  <a:srgbClr val="FFFFFF"/>
                </a:solidFill>
              </a:rPr>
              <a:t>Nela Vaňková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B352FAB-E826-3A0D-8D86-BC01D646182B}"/>
              </a:ext>
            </a:extLst>
          </p:cNvPr>
          <p:cNvSpPr txBox="1"/>
          <p:nvPr/>
        </p:nvSpPr>
        <p:spPr>
          <a:xfrm>
            <a:off x="1597" y="6487064"/>
            <a:ext cx="21505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Obr. 1 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6" name="Rectangle 10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61B5BE-0DDB-D068-546E-400CDD37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196" y="623978"/>
            <a:ext cx="4267200" cy="1351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Náboženství</a:t>
            </a:r>
          </a:p>
        </p:txBody>
      </p:sp>
      <p:pic>
        <p:nvPicPr>
          <p:cNvPr id="5" name="Zástupný obsah 4" descr="Hrdinové řecké mytologie">
            <a:extLst>
              <a:ext uri="{FF2B5EF4-FFF2-40B4-BE49-F238E27FC236}">
                <a16:creationId xmlns:a16="http://schemas.microsoft.com/office/drawing/2014/main" id="{38643929-A869-4240-EE5F-1D1A1A57F8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229" r="22882"/>
          <a:stretch>
            <a:fillRect/>
          </a:stretch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E1569A-4AC3-926E-EBF2-92702DEDD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5834" y="1974829"/>
            <a:ext cx="3810000" cy="4101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solidFill>
                  <a:schemeClr val="tx1">
                    <a:lumMod val="85000"/>
                    <a:lumOff val="15000"/>
                  </a:schemeClr>
                </a:solidFill>
              </a:rPr>
              <a:t>Křesťanství</a:t>
            </a:r>
          </a:p>
          <a:p>
            <a:r>
              <a:rPr lang="en-US" err="1">
                <a:solidFill>
                  <a:schemeClr val="tx1">
                    <a:lumMod val="85000"/>
                    <a:lumOff val="15000"/>
                  </a:schemeClr>
                </a:solidFill>
              </a:rPr>
              <a:t>Řecká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85000"/>
                    <a:lumOff val="15000"/>
                  </a:schemeClr>
                </a:solidFill>
              </a:rPr>
              <a:t>mytologie</a:t>
            </a:r>
          </a:p>
        </p:txBody>
      </p:sp>
      <p:pic>
        <p:nvPicPr>
          <p:cNvPr id="6" name="Obrázek 5" descr="Řecká mytologie">
            <a:extLst>
              <a:ext uri="{FF2B5EF4-FFF2-40B4-BE49-F238E27FC236}">
                <a16:creationId xmlns:a16="http://schemas.microsoft.com/office/drawing/2014/main" id="{F5245EC4-0ED9-29DB-02D8-0C13E73DF2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39" r="14745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pic>
        <p:nvPicPr>
          <p:cNvPr id="8" name="Obrázek 7" descr="Amazon.com: Christian Brands Crucifixes - Pewter Filigree Greek Orthodox  Hanging Wall Cross, 8.5&quot; H, Gold Finish : Home &amp; Kitchen">
            <a:extLst>
              <a:ext uri="{FF2B5EF4-FFF2-40B4-BE49-F238E27FC236}">
                <a16:creationId xmlns:a16="http://schemas.microsoft.com/office/drawing/2014/main" id="{60C855A2-E3C0-C6F5-0770-24F3F4CED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872" y="3292414"/>
            <a:ext cx="3116295" cy="356558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4EB370-BD42-9CBC-8091-3D5A0D2436DB}"/>
              </a:ext>
            </a:extLst>
          </p:cNvPr>
          <p:cNvSpPr txBox="1"/>
          <p:nvPr/>
        </p:nvSpPr>
        <p:spPr>
          <a:xfrm>
            <a:off x="-1250" y="6206329"/>
            <a:ext cx="134178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21,22,23</a:t>
            </a:r>
          </a:p>
        </p:txBody>
      </p:sp>
    </p:spTree>
    <p:extLst>
      <p:ext uri="{BB962C8B-B14F-4D97-AF65-F5344CB8AC3E}">
        <p14:creationId xmlns:p14="http://schemas.microsoft.com/office/powerpoint/2010/main" val="4264805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GYROS - Tradiční řecké jídlo, které dobylo svět - biooliva">
            <a:extLst>
              <a:ext uri="{FF2B5EF4-FFF2-40B4-BE49-F238E27FC236}">
                <a16:creationId xmlns:a16="http://schemas.microsoft.com/office/drawing/2014/main" id="{0BCEA6FC-A29D-8372-5E25-8EDFDA97E7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3230" r="15189" b="1"/>
          <a:stretch>
            <a:fillRect/>
          </a:stretch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7" name="Obrázek 6" descr="Baklava with Walnuts">
            <a:extLst>
              <a:ext uri="{FF2B5EF4-FFF2-40B4-BE49-F238E27FC236}">
                <a16:creationId xmlns:a16="http://schemas.microsoft.com/office/drawing/2014/main" id="{53FDB61D-33FF-22E5-B02A-FE197F3070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5" r="24917" b="-5"/>
          <a:stretch>
            <a:fillRect/>
          </a:stretch>
        </p:blipFill>
        <p:spPr>
          <a:xfrm>
            <a:off x="6149711" y="10"/>
            <a:ext cx="2970465" cy="3383268"/>
          </a:xfrm>
          <a:prstGeom prst="rect">
            <a:avLst/>
          </a:prstGeom>
        </p:spPr>
      </p:pic>
      <p:pic>
        <p:nvPicPr>
          <p:cNvPr id="6" name="Obrázek 5" descr="Chorta: Řecký salát s olivovým olejem a citrónem prospívá zdraví">
            <a:extLst>
              <a:ext uri="{FF2B5EF4-FFF2-40B4-BE49-F238E27FC236}">
                <a16:creationId xmlns:a16="http://schemas.microsoft.com/office/drawing/2014/main" id="{43A4471B-D24A-1F6D-8778-21F173ED5F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75" r="19392" b="-3"/>
          <a:stretch>
            <a:fillRect/>
          </a:stretch>
        </p:blipFill>
        <p:spPr>
          <a:xfrm>
            <a:off x="3054777" y="10"/>
            <a:ext cx="2971800" cy="3383268"/>
          </a:xfrm>
          <a:prstGeom prst="rect">
            <a:avLst/>
          </a:prstGeom>
        </p:spPr>
      </p:pic>
      <p:pic>
        <p:nvPicPr>
          <p:cNvPr id="9" name="Obrázek 8" descr="Loukoumades recipe (Greek Donuts with Honey and Walnuts)">
            <a:extLst>
              <a:ext uri="{FF2B5EF4-FFF2-40B4-BE49-F238E27FC236}">
                <a16:creationId xmlns:a16="http://schemas.microsoft.com/office/drawing/2014/main" id="{6DDB962B-7677-FDA3-910F-F923B5A702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161" r="25012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8" name="Obrázek 7" descr="Musaka s lilkem podle Karolíny Kamberské">
            <a:extLst>
              <a:ext uri="{FF2B5EF4-FFF2-40B4-BE49-F238E27FC236}">
                <a16:creationId xmlns:a16="http://schemas.microsoft.com/office/drawing/2014/main" id="{2C96C70C-730A-0407-077F-CC10EF1A72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" b="491"/>
          <a:stretch>
            <a:fillRect/>
          </a:stretch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852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114974-78B6-79BF-6C8E-1AEEFEB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Tradiční</a:t>
            </a: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jídla</a:t>
            </a: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C1B066-1ECB-61C5-70E6-1D85D5BBF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Gyros</a:t>
            </a:r>
          </a:p>
          <a:p>
            <a:r>
              <a:rPr lang="en-US" sz="2000" err="1">
                <a:solidFill>
                  <a:srgbClr val="FFFFFF"/>
                </a:solidFill>
              </a:rPr>
              <a:t>Chorta</a:t>
            </a:r>
            <a:endParaRPr lang="en-US" sz="2000">
              <a:solidFill>
                <a:srgbClr val="FFFFFF"/>
              </a:solidFill>
            </a:endParaRPr>
          </a:p>
          <a:p>
            <a:r>
              <a:rPr lang="en-US" sz="2000" err="1">
                <a:solidFill>
                  <a:srgbClr val="FFFFFF"/>
                </a:solidFill>
              </a:rPr>
              <a:t>Backlava</a:t>
            </a:r>
            <a:endParaRPr lang="en-US" sz="2000">
              <a:solidFill>
                <a:srgbClr val="FFFFFF"/>
              </a:solidFill>
            </a:endParaRPr>
          </a:p>
          <a:p>
            <a:r>
              <a:rPr lang="en-US" sz="2000">
                <a:solidFill>
                  <a:srgbClr val="FFFFFF"/>
                </a:solidFill>
              </a:rPr>
              <a:t>Musaka</a:t>
            </a:r>
            <a:endParaRPr lang="en-US" sz="2000"/>
          </a:p>
          <a:p>
            <a:r>
              <a:rPr lang="en-US" sz="2000" err="1">
                <a:solidFill>
                  <a:srgbClr val="FFFFFF"/>
                </a:solidFill>
              </a:rPr>
              <a:t>Loukoumades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41169DD-A6AC-9D7A-860A-4AA9F6B71A18}"/>
              </a:ext>
            </a:extLst>
          </p:cNvPr>
          <p:cNvSpPr txBox="1"/>
          <p:nvPr/>
        </p:nvSpPr>
        <p:spPr>
          <a:xfrm>
            <a:off x="625" y="6206331"/>
            <a:ext cx="19531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Obr. 24,25,26,27,28</a:t>
            </a:r>
          </a:p>
        </p:txBody>
      </p:sp>
    </p:spTree>
    <p:extLst>
      <p:ext uri="{BB962C8B-B14F-4D97-AF65-F5344CB8AC3E}">
        <p14:creationId xmlns:p14="http://schemas.microsoft.com/office/powerpoint/2010/main" val="2449574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A169CA-6652-4B90-C3FC-F4240F37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Národní svátky</a:t>
            </a:r>
          </a:p>
        </p:txBody>
      </p:sp>
      <p:pic>
        <p:nvPicPr>
          <p:cNvPr id="5" name="Zástupný obsah 4" descr="Svátky v Řecku, dny volna a významné dny | Řecko | MAHALO.cz">
            <a:extLst>
              <a:ext uri="{FF2B5EF4-FFF2-40B4-BE49-F238E27FC236}">
                <a16:creationId xmlns:a16="http://schemas.microsoft.com/office/drawing/2014/main" id="{414F78AB-E20B-FF72-6FEB-D260D5BBA4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3296" y="457556"/>
            <a:ext cx="5471160" cy="3651999"/>
          </a:xfrm>
          <a:prstGeom prst="rect">
            <a:avLst/>
          </a:prstGeom>
        </p:spPr>
      </p:pic>
      <p:pic>
        <p:nvPicPr>
          <p:cNvPr id="6" name="Obrázek 5" descr="La Epifanía: Una de las celebraciones más importantes cristianismo -  Noticias de Grecia, Politica, Cultura | Greek Reporter en Español">
            <a:extLst>
              <a:ext uri="{FF2B5EF4-FFF2-40B4-BE49-F238E27FC236}">
                <a16:creationId xmlns:a16="http://schemas.microsoft.com/office/drawing/2014/main" id="{B7622A7D-5D1B-2E5C-5971-7C74585B7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731114"/>
            <a:ext cx="5471160" cy="3104883"/>
          </a:xfrm>
          <a:prstGeom prst="rect">
            <a:avLst/>
          </a:pr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650537-A396-0EDA-A7C4-1C457F2ED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3999" y="4440365"/>
            <a:ext cx="6214871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/>
              <a:t>Den Ochí</a:t>
            </a:r>
          </a:p>
          <a:p>
            <a:r>
              <a:rPr lang="en-US" sz="2200"/>
              <a:t>Zjevení páně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D33381A-F086-3905-E836-05661750E303}"/>
              </a:ext>
            </a:extLst>
          </p:cNvPr>
          <p:cNvSpPr txBox="1"/>
          <p:nvPr/>
        </p:nvSpPr>
        <p:spPr>
          <a:xfrm>
            <a:off x="-6877" y="6482625"/>
            <a:ext cx="17393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29,30</a:t>
            </a:r>
          </a:p>
        </p:txBody>
      </p:sp>
    </p:spTree>
    <p:extLst>
      <p:ext uri="{BB962C8B-B14F-4D97-AF65-F5344CB8AC3E}">
        <p14:creationId xmlns:p14="http://schemas.microsoft.com/office/powerpoint/2010/main" val="2250924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6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0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9" name="Rectangle 32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61A551-5168-EA05-8728-E8566149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6" y="900622"/>
            <a:ext cx="3629555" cy="18935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Sport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9B4DDD-3412-AC2F-763D-95CBE5AF7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1966" y="2965593"/>
            <a:ext cx="3629555" cy="29415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Řecká </a:t>
            </a:r>
            <a:r>
              <a:rPr lang="en-US" sz="1800" err="1"/>
              <a:t>superliga</a:t>
            </a:r>
            <a:endParaRPr lang="en-US" sz="1800"/>
          </a:p>
          <a:p>
            <a:r>
              <a:rPr lang="en-US" sz="1800" err="1"/>
              <a:t>Fotbal</a:t>
            </a:r>
          </a:p>
          <a:p>
            <a:r>
              <a:rPr lang="en-US" sz="1800"/>
              <a:t>Theofanis Gekas</a:t>
            </a:r>
          </a:p>
          <a:p>
            <a:endParaRPr lang="en-US" sz="1800"/>
          </a:p>
          <a:p>
            <a:r>
              <a:rPr lang="en-US" sz="1800"/>
              <a:t>Basketball</a:t>
            </a:r>
          </a:p>
          <a:p>
            <a:r>
              <a:rPr lang="en-US" sz="1800"/>
              <a:t>Giannis  </a:t>
            </a:r>
            <a:r>
              <a:rPr lang="en-US" sz="1800" err="1"/>
              <a:t>Antetokounp</a:t>
            </a:r>
          </a:p>
        </p:txBody>
      </p:sp>
      <p:pic>
        <p:nvPicPr>
          <p:cNvPr id="8" name="Obrázek 7" descr="National Basketball Association - Wikipedia">
            <a:extLst>
              <a:ext uri="{FF2B5EF4-FFF2-40B4-BE49-F238E27FC236}">
                <a16:creationId xmlns:a16="http://schemas.microsoft.com/office/drawing/2014/main" id="{2DBA8350-F580-8216-778F-D57646BF1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103" y="3507263"/>
            <a:ext cx="1397635" cy="3179620"/>
          </a:xfrm>
          <a:prstGeom prst="rect">
            <a:avLst/>
          </a:prstGeom>
        </p:spPr>
      </p:pic>
      <p:pic>
        <p:nvPicPr>
          <p:cNvPr id="5" name="Obrázek 4" descr="Panini World Cup 2010 - Theofanis Gekas Hellas/Greece No. 179 | eBay">
            <a:extLst>
              <a:ext uri="{FF2B5EF4-FFF2-40B4-BE49-F238E27FC236}">
                <a16:creationId xmlns:a16="http://schemas.microsoft.com/office/drawing/2014/main" id="{B4C2ED70-6F46-4EE9-3770-BF3E5D9AE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445" y="171716"/>
            <a:ext cx="2448307" cy="3179620"/>
          </a:xfrm>
          <a:prstGeom prst="rect">
            <a:avLst/>
          </a:prstGeom>
        </p:spPr>
      </p:pic>
      <p:pic>
        <p:nvPicPr>
          <p:cNvPr id="7" name="Obrázek 6" descr="Super League Greece - Wikipedia">
            <a:extLst>
              <a:ext uri="{FF2B5EF4-FFF2-40B4-BE49-F238E27FC236}">
                <a16:creationId xmlns:a16="http://schemas.microsoft.com/office/drawing/2014/main" id="{73EE2F76-88DE-7B9B-63BF-BA7D39F70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946" y="249037"/>
            <a:ext cx="2742422" cy="3179620"/>
          </a:xfrm>
          <a:prstGeom prst="rect">
            <a:avLst/>
          </a:prstGeom>
        </p:spPr>
      </p:pic>
      <p:pic>
        <p:nvPicPr>
          <p:cNvPr id="9" name="Zástupný obsah 8" descr="Giannis Antetokounmpo | Forward | Milwaukee Bucks | NBA.com">
            <a:extLst>
              <a:ext uri="{FF2B5EF4-FFF2-40B4-BE49-F238E27FC236}">
                <a16:creationId xmlns:a16="http://schemas.microsoft.com/office/drawing/2014/main" id="{B4AACDB2-853B-9CE0-81B9-24B4D11AD8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359217" y="3972773"/>
            <a:ext cx="3066482" cy="223853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34E4DB7-025B-A8B4-52D7-9083EEC4C860}"/>
              </a:ext>
            </a:extLst>
          </p:cNvPr>
          <p:cNvSpPr txBox="1"/>
          <p:nvPr/>
        </p:nvSpPr>
        <p:spPr>
          <a:xfrm>
            <a:off x="677298" y="6485751"/>
            <a:ext cx="18718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31,32,33,34</a:t>
            </a:r>
          </a:p>
        </p:txBody>
      </p:sp>
    </p:spTree>
    <p:extLst>
      <p:ext uri="{BB962C8B-B14F-4D97-AF65-F5344CB8AC3E}">
        <p14:creationId xmlns:p14="http://schemas.microsoft.com/office/powerpoint/2010/main" val="2196028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Vangelis: alba, skladby, koncerty | Deezer">
            <a:extLst>
              <a:ext uri="{FF2B5EF4-FFF2-40B4-BE49-F238E27FC236}">
                <a16:creationId xmlns:a16="http://schemas.microsoft.com/office/drawing/2014/main" id="{097B5674-10BC-114B-C92B-8016C55404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29" r="17429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Obrázek 4" descr="Sirtaki - Wikipedia">
            <a:extLst>
              <a:ext uri="{FF2B5EF4-FFF2-40B4-BE49-F238E27FC236}">
                <a16:creationId xmlns:a16="http://schemas.microsoft.com/office/drawing/2014/main" id="{F933B6A9-E6EF-1B98-71CD-D1C935D8FC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20" b="-3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Zástupný obsah 2" descr="Buzuki – Wikipedie">
            <a:extLst>
              <a:ext uri="{FF2B5EF4-FFF2-40B4-BE49-F238E27FC236}">
                <a16:creationId xmlns:a16="http://schemas.microsoft.com/office/drawing/2014/main" id="{F2FD33D0-4565-388F-438D-CD116C221E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1693" r="2" b="2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7" name="Freeform: Shape 56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9" name="Freeform: Shape 58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C15E74-A0DC-087A-479F-AAC23E4B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Hudba a umění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9703032-7FD2-DAAE-B700-11FFC1BC4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Bohatý folklor </a:t>
            </a:r>
          </a:p>
          <a:p>
            <a:endParaRPr lang="en-US" sz="1700"/>
          </a:p>
          <a:p>
            <a:r>
              <a:rPr lang="en-US" sz="1700"/>
              <a:t>Sirtaky</a:t>
            </a:r>
          </a:p>
          <a:p>
            <a:endParaRPr lang="en-US" sz="1700"/>
          </a:p>
          <a:p>
            <a:r>
              <a:rPr lang="en-US" sz="1700"/>
              <a:t>Buzuki </a:t>
            </a:r>
          </a:p>
          <a:p>
            <a:endParaRPr lang="en-US" sz="1700"/>
          </a:p>
          <a:p>
            <a:r>
              <a:rPr lang="en-US" sz="1700"/>
              <a:t>Vangelis</a:t>
            </a:r>
          </a:p>
          <a:p>
            <a:endParaRPr lang="en-US" sz="1700"/>
          </a:p>
          <a:p>
            <a:r>
              <a:rPr lang="en-US" sz="1700"/>
              <a:t>Septicflesch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470223-CD2C-32D7-2CE9-EAE603DE463B}"/>
              </a:ext>
            </a:extLst>
          </p:cNvPr>
          <p:cNvSpPr txBox="1"/>
          <p:nvPr/>
        </p:nvSpPr>
        <p:spPr>
          <a:xfrm>
            <a:off x="115956" y="6576391"/>
            <a:ext cx="18553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35,36,37</a:t>
            </a:r>
          </a:p>
        </p:txBody>
      </p:sp>
    </p:spTree>
    <p:extLst>
      <p:ext uri="{BB962C8B-B14F-4D97-AF65-F5344CB8AC3E}">
        <p14:creationId xmlns:p14="http://schemas.microsoft.com/office/powerpoint/2010/main" val="3828821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12F669-76E2-F642-EFFD-CA6A0C0A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Zajímavá </a:t>
            </a:r>
            <a:r>
              <a:rPr lang="en-US" sz="4000" err="1"/>
              <a:t>fakta</a:t>
            </a:r>
            <a:r>
              <a:rPr lang="en-US" sz="3200"/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Řecko: mapa Řecka | CK Mundo">
            <a:extLst>
              <a:ext uri="{FF2B5EF4-FFF2-40B4-BE49-F238E27FC236}">
                <a16:creationId xmlns:a16="http://schemas.microsoft.com/office/drawing/2014/main" id="{FC75F888-BE83-4B05-E30B-9AA2057EF6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6972" b="21443"/>
          <a:stretch>
            <a:fillRect/>
          </a:stretch>
        </p:blipFill>
        <p:spPr>
          <a:xfrm>
            <a:off x="913595" y="364143"/>
            <a:ext cx="4986005" cy="3426462"/>
          </a:xfrm>
          <a:prstGeom prst="rect">
            <a:avLst/>
          </a:prstGeom>
        </p:spPr>
      </p:pic>
      <p:pic>
        <p:nvPicPr>
          <p:cNvPr id="6" name="Obrázek 5" descr="Historie olympijských her: první antické OH v Řecku i česká stopa |  iSport.cz">
            <a:extLst>
              <a:ext uri="{FF2B5EF4-FFF2-40B4-BE49-F238E27FC236}">
                <a16:creationId xmlns:a16="http://schemas.microsoft.com/office/drawing/2014/main" id="{2B568DEC-0870-1E54-96B6-CC7BED0DAD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51" r="1" b="1"/>
          <a:stretch>
            <a:fillRect/>
          </a:stretch>
        </p:blipFill>
        <p:spPr>
          <a:xfrm>
            <a:off x="6348019" y="364142"/>
            <a:ext cx="5035285" cy="342646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BB1813-DEAF-740F-4A4F-2151E68BC8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2719" y="4495568"/>
            <a:ext cx="6586915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2000+ </a:t>
            </a:r>
            <a:r>
              <a:rPr lang="en-US" sz="2000" err="1"/>
              <a:t>ostrovů</a:t>
            </a:r>
            <a:r>
              <a:rPr lang="en-US" sz="2000"/>
              <a:t> </a:t>
            </a:r>
          </a:p>
          <a:p>
            <a:r>
              <a:rPr lang="en-US" sz="2000" err="1"/>
              <a:t>První</a:t>
            </a:r>
            <a:r>
              <a:rPr lang="en-US" sz="2000"/>
              <a:t> </a:t>
            </a:r>
            <a:r>
              <a:rPr lang="en-US" sz="2000" err="1"/>
              <a:t>olympijske</a:t>
            </a:r>
            <a:r>
              <a:rPr lang="en-US" sz="2000"/>
              <a:t> </a:t>
            </a:r>
            <a:r>
              <a:rPr lang="en-US" sz="2000" err="1"/>
              <a:t>hry</a:t>
            </a:r>
            <a:r>
              <a:rPr lang="en-US" sz="2000"/>
              <a:t>: 776 </a:t>
            </a:r>
            <a:r>
              <a:rPr lang="en-US" sz="2000" err="1"/>
              <a:t>př</a:t>
            </a:r>
            <a:r>
              <a:rPr lang="en-US" sz="2000"/>
              <a:t>. N. l.</a:t>
            </a:r>
          </a:p>
          <a:p>
            <a:r>
              <a:rPr lang="en-US" sz="2000" err="1"/>
              <a:t>Řečtina</a:t>
            </a:r>
            <a:r>
              <a:rPr lang="en-US" sz="2000"/>
              <a:t> se </a:t>
            </a:r>
            <a:r>
              <a:rPr lang="en-US" sz="2000" err="1"/>
              <a:t>používá</a:t>
            </a:r>
            <a:r>
              <a:rPr lang="en-US" sz="2000"/>
              <a:t> 3000 let </a:t>
            </a:r>
          </a:p>
        </p:txBody>
      </p:sp>
      <p:pic>
        <p:nvPicPr>
          <p:cNvPr id="7" name="Obrázek 6" descr="Olympijská vlajka – Wikipedie">
            <a:extLst>
              <a:ext uri="{FF2B5EF4-FFF2-40B4-BE49-F238E27FC236}">
                <a16:creationId xmlns:a16="http://schemas.microsoft.com/office/drawing/2014/main" id="{BD9CE3EA-E4F8-0FCE-4F6A-36565C490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834" y="5006736"/>
            <a:ext cx="2883918" cy="18478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F160E5C-CBEA-6ABA-4AFE-A7C6F389AD03}"/>
              </a:ext>
            </a:extLst>
          </p:cNvPr>
          <p:cNvSpPr txBox="1"/>
          <p:nvPr/>
        </p:nvSpPr>
        <p:spPr>
          <a:xfrm>
            <a:off x="-3750" y="6484814"/>
            <a:ext cx="22616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38,39,4O</a:t>
            </a:r>
          </a:p>
        </p:txBody>
      </p:sp>
    </p:spTree>
    <p:extLst>
      <p:ext uri="{BB962C8B-B14F-4D97-AF65-F5344CB8AC3E}">
        <p14:creationId xmlns:p14="http://schemas.microsoft.com/office/powerpoint/2010/main" val="3050246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F633D2-6214-71CD-426F-9370876D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Hudba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Zástupný obsah 7" descr="Plantilla de diseño de vector de logotipo de icono de nota | Vector Premium">
            <a:extLst>
              <a:ext uri="{FF2B5EF4-FFF2-40B4-BE49-F238E27FC236}">
                <a16:creationId xmlns:a16="http://schemas.microsoft.com/office/drawing/2014/main" id="{00EF2CF6-5C7E-FCD7-477E-17970DF579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018" t="18137" r="22823" b="21084"/>
          <a:stretch>
            <a:fillRect/>
          </a:stretch>
        </p:blipFill>
        <p:spPr>
          <a:xfrm>
            <a:off x="1005106" y="1116662"/>
            <a:ext cx="4321506" cy="437014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925D0B-434E-B5C9-01F6-118988D15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4962" y="1567500"/>
            <a:ext cx="5458838" cy="4192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hlinkClick r:id="rId3"/>
              </a:rPr>
              <a:t>https://www.youtube.com/watch?v=3yyy1e2t0FQ&amp;list=RD3yyy1e2t0FQ&amp;start_radio=1</a:t>
            </a:r>
            <a:r>
              <a:rPr lang="en-US"/>
              <a:t> </a:t>
            </a:r>
          </a:p>
          <a:p>
            <a:r>
              <a:rPr lang="en-US">
                <a:hlinkClick r:id="rId4"/>
              </a:rPr>
              <a:t>https://www.youtube.com/watch?v=kG12C1oX5Eo&amp;list=RDkG12C1oX5Eo&amp;start_radio</a:t>
            </a:r>
            <a:r>
              <a:rPr lang="en-US"/>
              <a:t> </a:t>
            </a:r>
          </a:p>
          <a:p>
            <a:r>
              <a:rPr lang="en-US">
                <a:ea typeface="+mn-lt"/>
                <a:cs typeface="+mn-lt"/>
                <a:hlinkClick r:id="rId5"/>
              </a:rPr>
              <a:t>https://www.youtube.com/watch?v=-Ntlp3ffGxA&amp;list=PLTJ9mFISTLtKJFGemocfSewfbC2S8z-QB</a:t>
            </a:r>
            <a:r>
              <a:rPr lang="en-US">
                <a:ea typeface="+mn-lt"/>
                <a:cs typeface="+mn-lt"/>
              </a:rPr>
              <a:t> </a:t>
            </a:r>
            <a:endParaRPr lang="en-US"/>
          </a:p>
          <a:p>
            <a:pPr marL="0"/>
            <a:endParaRPr lang="en-US"/>
          </a:p>
          <a:p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B43447-77F4-CDED-6353-95DD36E6DE38}"/>
              </a:ext>
            </a:extLst>
          </p:cNvPr>
          <p:cNvSpPr txBox="1"/>
          <p:nvPr/>
        </p:nvSpPr>
        <p:spPr>
          <a:xfrm>
            <a:off x="-2501" y="6487314"/>
            <a:ext cx="20209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Obr. 41</a:t>
            </a:r>
          </a:p>
        </p:txBody>
      </p:sp>
    </p:spTree>
    <p:extLst>
      <p:ext uri="{BB962C8B-B14F-4D97-AF65-F5344CB8AC3E}">
        <p14:creationId xmlns:p14="http://schemas.microsoft.com/office/powerpoint/2010/main" val="3083061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44DB52-E888-1BEE-C83D-BDB036FF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2" y="-224347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C8390C-0EBF-C05D-EDB0-C8F0486FA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2" y="646681"/>
            <a:ext cx="12168994" cy="61916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000"/>
              <a:t>Obrázek-1 </a:t>
            </a:r>
            <a:r>
              <a:rPr lang="cs-CZ" sz="2000">
                <a:ea typeface="+mn-lt"/>
                <a:cs typeface="+mn-lt"/>
                <a:hlinkClick r:id="rId2"/>
              </a:rPr>
              <a:t>https://www.globeguide.ca/destinations/europe/greece/</a:t>
            </a:r>
            <a:endParaRPr lang="cs-CZ" sz="2000">
              <a:ea typeface="+mn-lt"/>
              <a:cs typeface="+mn-lt"/>
            </a:endParaRPr>
          </a:p>
          <a:p>
            <a:r>
              <a:rPr lang="cs-CZ" sz="2000"/>
              <a:t>Obrázek-2 </a:t>
            </a:r>
            <a:r>
              <a:rPr lang="cs-CZ" sz="2000">
                <a:ea typeface="+mn-lt"/>
                <a:cs typeface="+mn-lt"/>
                <a:hlinkClick r:id="rId3"/>
              </a:rPr>
              <a:t>https://img.freepik.com/premium-vector/flag-greece-vector-illustration_514344-273.jpg?w=740</a:t>
            </a:r>
            <a:endParaRPr lang="cs-CZ" sz="2000">
              <a:ea typeface="+mn-lt"/>
              <a:cs typeface="+mn-lt"/>
            </a:endParaRPr>
          </a:p>
          <a:p>
            <a:r>
              <a:rPr lang="cs-CZ" sz="2000">
                <a:ea typeface="+mn-lt"/>
                <a:cs typeface="+mn-lt"/>
              </a:rPr>
              <a:t>Obrázek-3 </a:t>
            </a:r>
            <a:r>
              <a:rPr lang="cs-CZ" sz="2000">
                <a:ea typeface="+mn-lt"/>
                <a:cs typeface="+mn-lt"/>
                <a:hlinkClick r:id="rId4"/>
              </a:rPr>
              <a:t>https://wikiwandv2-19431.kxcdn.com/_next/image?url=https:%2F%2Fupload.wikimedia.org%2Fwikipedia%2Fcommons%2Fthumb%2F7%2F7c%2FCoat_of_arms_of_Greece.svg%2Flangcs-1500px-Coat_of_arms_of_Greece.svg.png&amp;w=640&amp;q=50</a:t>
            </a:r>
            <a:endParaRPr lang="cs-CZ" sz="2000">
              <a:ea typeface="+mn-lt"/>
              <a:cs typeface="+mn-lt"/>
            </a:endParaRPr>
          </a:p>
          <a:p>
            <a:r>
              <a:rPr lang="cs-CZ" sz="2000">
                <a:ea typeface="+mn-lt"/>
                <a:cs typeface="+mn-lt"/>
              </a:rPr>
              <a:t>Obrázek-4 </a:t>
            </a:r>
            <a:r>
              <a:rPr lang="cs-CZ" sz="2000">
                <a:ea typeface="+mn-lt"/>
                <a:cs typeface="+mn-lt"/>
                <a:hlinkClick r:id="rId5"/>
              </a:rPr>
              <a:t>https://coinscatalog.net/images/big-4x/32/2-euro-pafos-odeon-plain-kibris-2017-cyprus-r-51543.jpg</a:t>
            </a:r>
            <a:endParaRPr lang="cs-CZ" sz="2000">
              <a:ea typeface="+mn-lt"/>
              <a:cs typeface="+mn-lt"/>
            </a:endParaRPr>
          </a:p>
          <a:p>
            <a:r>
              <a:rPr lang="cs-CZ" sz="2000"/>
              <a:t>Obrázek-5 </a:t>
            </a:r>
            <a:r>
              <a:rPr lang="cs-CZ" sz="2000">
                <a:ea typeface="+mn-lt"/>
                <a:cs typeface="+mn-lt"/>
                <a:hlinkClick r:id="rId6"/>
              </a:rPr>
              <a:t>https://www.redok.cz/recko-atheny-mys-sunion-gr623-25/</a:t>
            </a:r>
            <a:r>
              <a:rPr lang="cs-CZ" sz="2000">
                <a:ea typeface="+mn-lt"/>
                <a:cs typeface="+mn-lt"/>
              </a:rPr>
              <a:t> </a:t>
            </a:r>
          </a:p>
          <a:p>
            <a:r>
              <a:rPr lang="cs-CZ" sz="2000">
                <a:ea typeface="+mn-lt"/>
                <a:cs typeface="+mn-lt"/>
              </a:rPr>
              <a:t>Obrázek-6 </a:t>
            </a:r>
            <a:r>
              <a:rPr lang="cs-CZ" sz="2000">
                <a:ea typeface="+mn-lt"/>
                <a:cs typeface="+mn-lt"/>
                <a:hlinkClick r:id="rId7"/>
              </a:rPr>
              <a:t>https://cs.wikipedia.org/wiki/Alb%C3%A1nie</a:t>
            </a:r>
            <a:endParaRPr lang="cs-CZ" sz="2000">
              <a:ea typeface="+mn-lt"/>
              <a:cs typeface="+mn-lt"/>
            </a:endParaRPr>
          </a:p>
          <a:p>
            <a:r>
              <a:rPr lang="cs-CZ" sz="2000">
                <a:ea typeface="+mn-lt"/>
                <a:cs typeface="+mn-lt"/>
              </a:rPr>
              <a:t>Obrázek-7 </a:t>
            </a:r>
            <a:r>
              <a:rPr lang="cs-CZ" sz="2000">
                <a:ea typeface="+mn-lt"/>
                <a:cs typeface="+mn-lt"/>
                <a:hlinkClick r:id="rId8"/>
              </a:rPr>
              <a:t>https://cs.wikipedia.org/wiki/Soubor:Flag_of_Turkey.svg</a:t>
            </a:r>
            <a:endParaRPr lang="cs-CZ" sz="2000">
              <a:ea typeface="+mn-lt"/>
              <a:cs typeface="+mn-lt"/>
            </a:endParaRPr>
          </a:p>
          <a:p>
            <a:r>
              <a:rPr lang="cs-CZ" sz="2000">
                <a:ea typeface="+mn-lt"/>
                <a:cs typeface="+mn-lt"/>
              </a:rPr>
              <a:t>Obrázek-8 </a:t>
            </a:r>
            <a:r>
              <a:rPr lang="cs-CZ" sz="2000">
                <a:ea typeface="+mn-lt"/>
                <a:cs typeface="+mn-lt"/>
                <a:hlinkClick r:id="rId9"/>
              </a:rPr>
              <a:t>https://cs.wikipedia.org/wiki/Bulharsko</a:t>
            </a:r>
            <a:endParaRPr lang="cs-CZ" sz="2000">
              <a:ea typeface="+mn-lt"/>
              <a:cs typeface="+mn-lt"/>
            </a:endParaRPr>
          </a:p>
          <a:p>
            <a:r>
              <a:rPr lang="cs-CZ" sz="2000">
                <a:ea typeface="+mn-lt"/>
                <a:cs typeface="+mn-lt"/>
              </a:rPr>
              <a:t>Obrázek-9 </a:t>
            </a:r>
            <a:r>
              <a:rPr lang="cs-CZ" sz="2000">
                <a:ea typeface="+mn-lt"/>
                <a:cs typeface="+mn-lt"/>
                <a:hlinkClick r:id="rId10"/>
              </a:rPr>
              <a:t>https://cs.wikipedia.org/wiki/Vlajka_Severn%C3%AD_Makedonie</a:t>
            </a:r>
            <a:r>
              <a:rPr lang="cs-CZ" sz="2000">
                <a:ea typeface="+mn-lt"/>
                <a:cs typeface="+mn-lt"/>
              </a:rPr>
              <a:t> </a:t>
            </a:r>
          </a:p>
          <a:p>
            <a:r>
              <a:rPr lang="cs-CZ" sz="2000">
                <a:ea typeface="+mn-lt"/>
                <a:cs typeface="+mn-lt"/>
              </a:rPr>
              <a:t>Obrázek-10 </a:t>
            </a:r>
            <a:r>
              <a:rPr lang="cs-CZ" sz="2000">
                <a:ea typeface="+mn-lt"/>
                <a:cs typeface="+mn-lt"/>
                <a:hlinkClick r:id="rId11"/>
              </a:rPr>
              <a:t>https://www.greeka.com/attica/athens/tourism/</a:t>
            </a:r>
            <a:r>
              <a:rPr lang="cs-CZ" sz="2000">
                <a:ea typeface="+mn-lt"/>
                <a:cs typeface="+mn-lt"/>
              </a:rPr>
              <a:t> </a:t>
            </a:r>
          </a:p>
          <a:p>
            <a:r>
              <a:rPr lang="cs-CZ" sz="2000">
                <a:ea typeface="+mn-lt"/>
                <a:cs typeface="+mn-lt"/>
              </a:rPr>
              <a:t>Obrázek-11 </a:t>
            </a:r>
            <a:r>
              <a:rPr lang="cs-CZ" sz="2000">
                <a:ea typeface="+mn-lt"/>
                <a:cs typeface="+mn-lt"/>
                <a:hlinkClick r:id="rId12"/>
              </a:rPr>
              <a:t>https://logistika.ekonom.cz/c1-66691150-nizkosirne-palivo-pro-namorni-lode-ohrozeno-recko-se-snazi-odsunout-termin-jeho-zavedeni</a:t>
            </a:r>
            <a:r>
              <a:rPr lang="cs-CZ" sz="2000">
                <a:ea typeface="+mn-lt"/>
                <a:cs typeface="+mn-lt"/>
              </a:rPr>
              <a:t> </a:t>
            </a:r>
          </a:p>
          <a:p>
            <a:r>
              <a:rPr lang="cs-CZ" sz="2000">
                <a:ea typeface="+mn-lt"/>
                <a:cs typeface="+mn-lt"/>
              </a:rPr>
              <a:t>Obrázek-12 </a:t>
            </a:r>
            <a:r>
              <a:rPr lang="cs-CZ" sz="2000">
                <a:ea typeface="+mn-lt"/>
                <a:cs typeface="+mn-lt"/>
                <a:hlinkClick r:id="rId13"/>
              </a:rPr>
              <a:t>https://klec.jayagrocer.com/products/lactel-greek-yogurt-original-130g?srsltid=AfmBOorPGOfIFowCKKbgrOeiEYbIjHdvc0GklzNv18LPp1GjZr8VfrZk</a:t>
            </a:r>
            <a:endParaRPr lang="cs-CZ" sz="2000">
              <a:ea typeface="+mn-lt"/>
              <a:cs typeface="+mn-lt"/>
            </a:endParaRPr>
          </a:p>
          <a:p>
            <a:pPr marL="0" indent="0">
              <a:buNone/>
            </a:pPr>
            <a:endParaRPr lang="cs-CZ" sz="2000">
              <a:ea typeface="+mn-lt"/>
              <a:cs typeface="+mn-lt"/>
            </a:endParaRPr>
          </a:p>
          <a:p>
            <a:endParaRPr lang="cs-CZ" sz="2000">
              <a:ea typeface="+mn-lt"/>
              <a:cs typeface="+mn-lt"/>
            </a:endParaRPr>
          </a:p>
          <a:p>
            <a:endParaRPr lang="cs-CZ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5583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9493CE-00FD-53F6-87F2-058CCFC1F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</a:t>
            </a:r>
            <a:br>
              <a:rPr lang="cs-CZ"/>
            </a:b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F4FBF4-AE33-7065-0AFF-402DC9A8A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3" y="1250531"/>
            <a:ext cx="12183373" cy="535775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/>
              <a:t>Obrázek-13 </a:t>
            </a:r>
            <a:r>
              <a:rPr lang="cs-CZ">
                <a:ea typeface="+mn-lt"/>
                <a:cs typeface="+mn-lt"/>
                <a:hlinkClick r:id="rId2"/>
              </a:rPr>
              <a:t>https://www.albert.cz/shop/Mlecne-a-chlazene/Jogurty-a-mlecne-dezerty/Reckeho-typu-a-skyry/Milko-Recky-jogurt-bily/p/26319155</a:t>
            </a:r>
            <a:endParaRPr lang="cs-CZ">
              <a:ea typeface="+mn-lt"/>
              <a:cs typeface="+mn-lt"/>
            </a:endParaRPr>
          </a:p>
          <a:p>
            <a:r>
              <a:rPr lang="cs-CZ"/>
              <a:t>Obrázek-14 </a:t>
            </a:r>
            <a:r>
              <a:rPr lang="cs-CZ">
                <a:ea typeface="+mn-lt"/>
                <a:cs typeface="+mn-lt"/>
                <a:hlinkClick r:id="rId3"/>
              </a:rPr>
              <a:t>https://shop.reckonasbavi.cz/nikolos-kalamata-extra-panensky-olivovy-olej-0-4--3l-plech/</a:t>
            </a:r>
          </a:p>
          <a:p>
            <a:r>
              <a:rPr lang="cs-CZ"/>
              <a:t>Obrázek-15 </a:t>
            </a:r>
            <a:r>
              <a:rPr lang="cs-CZ">
                <a:ea typeface="+mn-lt"/>
                <a:cs typeface="+mn-lt"/>
                <a:hlinkClick r:id="rId4"/>
              </a:rPr>
              <a:t>https://kuchynske-oleje.heureka.cz/minerva-kalamata-extra-panensky-olivovy-olej-750-ml/#prehled/</a:t>
            </a:r>
          </a:p>
          <a:p>
            <a:r>
              <a:rPr lang="cs-CZ"/>
              <a:t>Obrázek-16 </a:t>
            </a:r>
            <a:r>
              <a:rPr lang="cs-CZ">
                <a:ea typeface="+mn-lt"/>
                <a:cs typeface="+mn-lt"/>
                <a:hlinkClick r:id="rId5"/>
              </a:rPr>
              <a:t>https://www.radynacestu.cz/magazin/rectina/</a:t>
            </a:r>
            <a:r>
              <a:rPr lang="cs-CZ">
                <a:ea typeface="+mn-lt"/>
                <a:cs typeface="+mn-lt"/>
              </a:rPr>
              <a:t> </a:t>
            </a:r>
          </a:p>
          <a:p>
            <a:r>
              <a:rPr lang="cs-CZ"/>
              <a:t>Obrázek-17 </a:t>
            </a:r>
            <a:r>
              <a:rPr lang="cs-CZ">
                <a:ea typeface="+mn-lt"/>
                <a:cs typeface="+mn-lt"/>
                <a:hlinkClick r:id="rId6"/>
              </a:rPr>
              <a:t>https://earthstoriez.com/cyprus-myth-and-cult-of-aphrodite-on-cyprus</a:t>
            </a:r>
            <a:r>
              <a:rPr lang="cs-CZ">
                <a:ea typeface="+mn-lt"/>
                <a:cs typeface="+mn-lt"/>
              </a:rPr>
              <a:t> </a:t>
            </a:r>
          </a:p>
          <a:p>
            <a:r>
              <a:rPr lang="cs-CZ">
                <a:ea typeface="+mn-lt"/>
                <a:cs typeface="+mn-lt"/>
              </a:rPr>
              <a:t>Obrázek-18 </a:t>
            </a:r>
            <a:r>
              <a:rPr lang="cs-CZ">
                <a:ea typeface="+mn-lt"/>
                <a:cs typeface="+mn-lt"/>
                <a:hlinkClick r:id="rId7"/>
              </a:rPr>
              <a:t>https://citaty.net/autori/aristoteles/</a:t>
            </a:r>
            <a:r>
              <a:rPr lang="cs-CZ">
                <a:ea typeface="+mn-lt"/>
                <a:cs typeface="+mn-lt"/>
              </a:rPr>
              <a:t> </a:t>
            </a:r>
          </a:p>
          <a:p>
            <a:r>
              <a:rPr lang="cs-CZ">
                <a:ea typeface="+mn-lt"/>
                <a:cs typeface="+mn-lt"/>
              </a:rPr>
              <a:t>Obrázek-19 </a:t>
            </a:r>
            <a:r>
              <a:rPr lang="cs-CZ">
                <a:ea typeface="+mn-lt"/>
                <a:cs typeface="+mn-lt"/>
                <a:hlinkClick r:id="rId8"/>
              </a:rPr>
              <a:t>https://cs.wikipedia.org/wiki/D%C3%A9mokritos</a:t>
            </a:r>
            <a:r>
              <a:rPr lang="cs-CZ">
                <a:ea typeface="+mn-lt"/>
                <a:cs typeface="+mn-lt"/>
              </a:rPr>
              <a:t>   </a:t>
            </a:r>
          </a:p>
          <a:p>
            <a:r>
              <a:rPr lang="cs-CZ">
                <a:ea typeface="+mn-lt"/>
                <a:cs typeface="+mn-lt"/>
              </a:rPr>
              <a:t>Obrázek-20 </a:t>
            </a:r>
            <a:r>
              <a:rPr lang="cs-CZ">
                <a:ea typeface="+mn-lt"/>
                <a:cs typeface="+mn-lt"/>
                <a:hlinkClick r:id="rId9"/>
              </a:rPr>
              <a:t>https://cs.wikipedia.org/wiki/Alexandr_Velik%C3%BD</a:t>
            </a:r>
            <a:r>
              <a:rPr lang="cs-CZ">
                <a:ea typeface="+mn-lt"/>
                <a:cs typeface="+mn-lt"/>
              </a:rPr>
              <a:t> </a:t>
            </a:r>
          </a:p>
          <a:p>
            <a:r>
              <a:rPr lang="cs-CZ">
                <a:ea typeface="+mn-lt"/>
                <a:cs typeface="+mn-lt"/>
              </a:rPr>
              <a:t>Obrázek-21 </a:t>
            </a:r>
            <a:r>
              <a:rPr lang="cs-CZ">
                <a:ea typeface="+mn-lt"/>
                <a:cs typeface="+mn-lt"/>
                <a:hlinkClick r:id="rId10"/>
              </a:rPr>
              <a:t>https://knihy.heureka.cz/hrdinove-recke-mytologie-sonia-elisabetta-carvaglia/#prehled/</a:t>
            </a:r>
          </a:p>
          <a:p>
            <a:r>
              <a:rPr lang="cs-CZ">
                <a:ea typeface="+mn-lt"/>
                <a:cs typeface="+mn-lt"/>
              </a:rPr>
              <a:t>Obrázek-22 </a:t>
            </a:r>
            <a:r>
              <a:rPr lang="cs-CZ">
                <a:ea typeface="+mn-lt"/>
                <a:cs typeface="+mn-lt"/>
                <a:hlinkClick r:id="rId11"/>
              </a:rPr>
              <a:t>https://www.amazon.com/Toned-Pewter-Filigree-Orthodox-Crucifix/dp/B01FSZTNV8?th=1</a:t>
            </a:r>
          </a:p>
          <a:p>
            <a:r>
              <a:rPr lang="cs-CZ">
                <a:ea typeface="+mn-lt"/>
                <a:cs typeface="+mn-lt"/>
              </a:rPr>
              <a:t>Obrázek-23 </a:t>
            </a:r>
            <a:r>
              <a:rPr lang="cs-CZ">
                <a:ea typeface="+mn-lt"/>
                <a:cs typeface="+mn-lt"/>
                <a:hlinkClick r:id="rId12"/>
              </a:rPr>
              <a:t>https://reknihy.cz/kniha/recka-mytologie/?srsltid=AfmBOorEiXYRU5_RibgUoPpPg_fQ2wtMYSYfTeVhbF3kvdWpgqkRqnns</a:t>
            </a:r>
          </a:p>
          <a:p>
            <a:r>
              <a:rPr lang="cs-CZ">
                <a:ea typeface="+mn-lt"/>
                <a:cs typeface="+mn-lt"/>
              </a:rPr>
              <a:t>Obrázek-24 </a:t>
            </a:r>
            <a:r>
              <a:rPr lang="cs-CZ">
                <a:ea typeface="+mn-lt"/>
                <a:cs typeface="+mn-lt"/>
                <a:hlinkClick r:id="rId13"/>
              </a:rPr>
              <a:t>https://fresh.iprima.cz/musaka-2</a:t>
            </a:r>
            <a:r>
              <a:rPr lang="cs-CZ">
                <a:ea typeface="+mn-lt"/>
                <a:cs typeface="+mn-lt"/>
              </a:rPr>
              <a:t> </a:t>
            </a:r>
          </a:p>
          <a:p>
            <a:endParaRPr lang="cs-CZ">
              <a:ea typeface="+mn-lt"/>
              <a:cs typeface="+mn-lt"/>
            </a:endParaRPr>
          </a:p>
          <a:p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0441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C9D38D-72E0-2EC1-CCC6-B1FF6692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26" y="-138083"/>
            <a:ext cx="10515600" cy="1325563"/>
          </a:xfrm>
        </p:spPr>
        <p:txBody>
          <a:bodyPr/>
          <a:lstStyle/>
          <a:p>
            <a:r>
              <a:rPr lang="cs-CZ"/>
              <a:t>Zdroje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4CEF79-AD00-6FF0-AC52-8A87E816D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6215332" y="1648096"/>
            <a:ext cx="422695" cy="220661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>
              <a:buNone/>
            </a:pPr>
            <a:r>
              <a:rPr lang="cs-CZ"/>
              <a:t>  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F2B79F0-F69C-5C98-6901-971E944E9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93021"/>
            <a:ext cx="9839864" cy="54152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000"/>
              <a:t>Obrázek-25 </a:t>
            </a:r>
            <a:r>
              <a:rPr lang="cs-CZ" sz="2000">
                <a:ea typeface="+mn-lt"/>
                <a:cs typeface="+mn-lt"/>
                <a:hlinkClick r:id="rId2"/>
              </a:rPr>
              <a:t>https://www.biooliva.cz/nejoblibenejsi-recka-jidla/co-je-gyros/?srsltid=AfmBOooLqILLVsYdJTyNx2qTaasSNmKDR1wFsKvByoGCnygT_3cF1Z2b</a:t>
            </a:r>
            <a:r>
              <a:rPr lang="cs-CZ" sz="2000">
                <a:ea typeface="+mn-lt"/>
                <a:cs typeface="+mn-lt"/>
              </a:rPr>
              <a:t> </a:t>
            </a:r>
            <a:endParaRPr lang="cs-CZ" sz="2000"/>
          </a:p>
          <a:p>
            <a:r>
              <a:rPr lang="cs-CZ" sz="2000"/>
              <a:t>Obrázek-26 </a:t>
            </a:r>
            <a:r>
              <a:rPr lang="cs-CZ" sz="2000">
                <a:ea typeface="+mn-lt"/>
                <a:cs typeface="+mn-lt"/>
                <a:hlinkClick r:id="rId3"/>
              </a:rPr>
              <a:t>https://blog.blue-style.cz/chorta-recky-salat-zdravi/</a:t>
            </a:r>
            <a:r>
              <a:rPr lang="cs-CZ" sz="2000">
                <a:ea typeface="+mn-lt"/>
                <a:cs typeface="+mn-lt"/>
              </a:rPr>
              <a:t> </a:t>
            </a:r>
          </a:p>
          <a:p>
            <a:r>
              <a:rPr lang="cs-CZ" sz="2000"/>
              <a:t>Obrázek-27 </a:t>
            </a:r>
            <a:r>
              <a:rPr lang="cs-CZ" sz="2000">
                <a:ea typeface="+mn-lt"/>
                <a:cs typeface="+mn-lt"/>
                <a:hlinkClick r:id="rId4"/>
              </a:rPr>
              <a:t>https://www.mygreekdish.com/recipe/baklava-greek-walnut-pistachio-cake/</a:t>
            </a:r>
            <a:r>
              <a:rPr lang="cs-CZ" sz="2000">
                <a:ea typeface="+mn-lt"/>
                <a:cs typeface="+mn-lt"/>
              </a:rPr>
              <a:t> </a:t>
            </a:r>
          </a:p>
          <a:p>
            <a:r>
              <a:rPr lang="cs-CZ" sz="2000"/>
              <a:t>Obrázek-28 </a:t>
            </a:r>
            <a:r>
              <a:rPr lang="cs-CZ" sz="2000">
                <a:ea typeface="+mn-lt"/>
                <a:cs typeface="+mn-lt"/>
                <a:hlinkClick r:id="rId5"/>
              </a:rPr>
              <a:t>https://www.mygreekdish.com/recipe/loukoumades/</a:t>
            </a:r>
            <a:r>
              <a:rPr lang="cs-CZ" sz="2000">
                <a:ea typeface="+mn-lt"/>
                <a:cs typeface="+mn-lt"/>
              </a:rPr>
              <a:t> </a:t>
            </a:r>
          </a:p>
          <a:p>
            <a:r>
              <a:rPr lang="cs-CZ" sz="2000"/>
              <a:t>Obrázek-29 </a:t>
            </a:r>
            <a:r>
              <a:rPr lang="cs-CZ" sz="2000">
                <a:ea typeface="+mn-lt"/>
                <a:cs typeface="+mn-lt"/>
                <a:hlinkClick r:id="rId6"/>
              </a:rPr>
              <a:t>https://www.mahalo.cz/recko/informace-o-recku/svatky-v-recku-dny-volna-vyznamne-dny.html</a:t>
            </a:r>
            <a:endParaRPr lang="cs-CZ" sz="2000">
              <a:ea typeface="+mn-lt"/>
              <a:cs typeface="+mn-lt"/>
            </a:endParaRPr>
          </a:p>
          <a:p>
            <a:r>
              <a:rPr lang="cs-CZ" sz="2000"/>
              <a:t>Obrázek-30 </a:t>
            </a:r>
            <a:r>
              <a:rPr lang="cs-CZ" sz="2000">
                <a:ea typeface="+mn-lt"/>
                <a:cs typeface="+mn-lt"/>
                <a:hlinkClick r:id="rId7"/>
              </a:rPr>
              <a:t>https://es.greekreporter.com/2021/01/06/la-epifania-una-de-las-celebraciones-mas-importantes-cristianismo/</a:t>
            </a:r>
          </a:p>
          <a:p>
            <a:r>
              <a:rPr lang="cs-CZ" sz="2000"/>
              <a:t>Obrázek-31 </a:t>
            </a:r>
            <a:r>
              <a:rPr lang="cs-CZ" sz="2000">
                <a:ea typeface="+mn-lt"/>
                <a:cs typeface="+mn-lt"/>
                <a:hlinkClick r:id="rId8"/>
              </a:rPr>
              <a:t>https://en.wikipedia.org/wiki/National_Basketball_Association</a:t>
            </a:r>
            <a:endParaRPr lang="cs-CZ" sz="2000">
              <a:ea typeface="+mn-lt"/>
              <a:cs typeface="+mn-lt"/>
            </a:endParaRPr>
          </a:p>
          <a:p>
            <a:r>
              <a:rPr lang="cs-CZ" sz="2000"/>
              <a:t>Obrázek-32 </a:t>
            </a:r>
            <a:r>
              <a:rPr lang="cs-CZ" sz="2000">
                <a:ea typeface="+mn-lt"/>
                <a:cs typeface="+mn-lt"/>
                <a:hlinkClick r:id="rId9"/>
              </a:rPr>
              <a:t>https://www.nba.com/player/203507/giannis-antetokounmpo</a:t>
            </a:r>
          </a:p>
          <a:p>
            <a:r>
              <a:rPr lang="cs-CZ" sz="2000"/>
              <a:t>Obrázek-33 </a:t>
            </a:r>
            <a:r>
              <a:rPr lang="cs-CZ" sz="2000">
                <a:ea typeface="+mn-lt"/>
                <a:cs typeface="+mn-lt"/>
                <a:hlinkClick r:id="rId10"/>
              </a:rPr>
              <a:t>https://en.wikipedia.org/wiki/Super_League_Greece</a:t>
            </a:r>
          </a:p>
          <a:p>
            <a:r>
              <a:rPr lang="cs-CZ" sz="2000"/>
              <a:t>Obrázek-34 </a:t>
            </a:r>
            <a:r>
              <a:rPr lang="cs-CZ" sz="2000">
                <a:ea typeface="+mn-lt"/>
                <a:cs typeface="+mn-lt"/>
                <a:hlinkClick r:id="rId11"/>
              </a:rPr>
              <a:t>https://www.ebay.com.sg/itm/192679973784</a:t>
            </a:r>
          </a:p>
          <a:p>
            <a:endParaRPr lang="cs-CZ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3648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cký objekt 1" descr="Řecká vlajka – Wikipedie">
            <a:extLst>
              <a:ext uri="{FF2B5EF4-FFF2-40B4-BE49-F238E27FC236}">
                <a16:creationId xmlns:a16="http://schemas.microsoft.com/office/drawing/2014/main" id="{2E1C196C-FB7A-52CF-A70D-0560132639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73286" y="744109"/>
            <a:ext cx="8356597" cy="5571065"/>
          </a:xfrm>
          <a:prstGeom prst="rect">
            <a:avLst/>
          </a:prstGeom>
          <a:ln>
            <a:noFill/>
          </a:ln>
        </p:spPr>
      </p:pic>
      <p:sp>
        <p:nvSpPr>
          <p:cNvPr id="14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213E4A-ED21-FFED-5FBB-4FB1DC8B145B}"/>
              </a:ext>
            </a:extLst>
          </p:cNvPr>
          <p:cNvSpPr txBox="1"/>
          <p:nvPr/>
        </p:nvSpPr>
        <p:spPr>
          <a:xfrm>
            <a:off x="-3126" y="6489814"/>
            <a:ext cx="21700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2</a:t>
            </a:r>
          </a:p>
        </p:txBody>
      </p:sp>
    </p:spTree>
    <p:extLst>
      <p:ext uri="{BB962C8B-B14F-4D97-AF65-F5344CB8AC3E}">
        <p14:creationId xmlns:p14="http://schemas.microsoft.com/office/powerpoint/2010/main" val="1910130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111A9B-9D50-7444-FC42-D1F95C81C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3AD206-3072-6BBF-B7E2-892488307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946919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/>
              <a:t>Obrázek-35 </a:t>
            </a:r>
            <a:r>
              <a:rPr lang="cs-CZ">
                <a:ea typeface="+mn-lt"/>
                <a:cs typeface="+mn-lt"/>
                <a:hlinkClick r:id="rId2"/>
              </a:rPr>
              <a:t>https://en.wikipedia.org/wiki/Sirtaki</a:t>
            </a:r>
            <a:r>
              <a:rPr lang="cs-CZ">
                <a:ea typeface="+mn-lt"/>
                <a:cs typeface="+mn-lt"/>
              </a:rPr>
              <a:t> </a:t>
            </a:r>
            <a:endParaRPr lang="cs-CZ"/>
          </a:p>
          <a:p>
            <a:r>
              <a:rPr lang="cs-CZ"/>
              <a:t>Obrázek-36 </a:t>
            </a:r>
            <a:r>
              <a:rPr lang="cs-CZ">
                <a:ea typeface="+mn-lt"/>
                <a:cs typeface="+mn-lt"/>
                <a:hlinkClick r:id="rId3"/>
              </a:rPr>
              <a:t>https://cs.wikipedia.org/wiki/Buzuki</a:t>
            </a:r>
            <a:r>
              <a:rPr lang="cs-CZ">
                <a:ea typeface="+mn-lt"/>
                <a:cs typeface="+mn-lt"/>
              </a:rPr>
              <a:t> </a:t>
            </a:r>
          </a:p>
          <a:p>
            <a:r>
              <a:rPr lang="cs-CZ"/>
              <a:t>Obrázek-37 </a:t>
            </a:r>
            <a:r>
              <a:rPr lang="cs-CZ">
                <a:ea typeface="+mn-lt"/>
                <a:cs typeface="+mn-lt"/>
                <a:hlinkClick r:id="rId4"/>
              </a:rPr>
              <a:t>https://www.deezer.com/cs/artist/2639</a:t>
            </a:r>
            <a:r>
              <a:rPr lang="cs-CZ">
                <a:ea typeface="+mn-lt"/>
                <a:cs typeface="+mn-lt"/>
              </a:rPr>
              <a:t> </a:t>
            </a:r>
          </a:p>
          <a:p>
            <a:r>
              <a:rPr lang="cs-CZ"/>
              <a:t>Obrázek-38 </a:t>
            </a:r>
            <a:r>
              <a:rPr lang="cs-CZ">
                <a:ea typeface="+mn-lt"/>
                <a:cs typeface="+mn-lt"/>
                <a:hlinkClick r:id="rId5"/>
              </a:rPr>
              <a:t>https://www.mundo.cz/recko/mapa</a:t>
            </a:r>
          </a:p>
          <a:p>
            <a:r>
              <a:rPr lang="cs-CZ"/>
              <a:t>Obrázek-39 </a:t>
            </a:r>
            <a:r>
              <a:rPr lang="cs-CZ">
                <a:ea typeface="+mn-lt"/>
                <a:cs typeface="+mn-lt"/>
                <a:hlinkClick r:id="rId6"/>
              </a:rPr>
              <a:t>https://cs.wikipedia.org/wiki/Olympijsk%C3%A1_vlajka</a:t>
            </a:r>
            <a:r>
              <a:rPr lang="cs-CZ">
                <a:ea typeface="+mn-lt"/>
                <a:cs typeface="+mn-lt"/>
              </a:rPr>
              <a:t> </a:t>
            </a:r>
          </a:p>
          <a:p>
            <a:r>
              <a:rPr lang="cs-CZ"/>
              <a:t>Obrázek-40 </a:t>
            </a:r>
            <a:r>
              <a:rPr lang="cs-CZ">
                <a:ea typeface="+mn-lt"/>
                <a:cs typeface="+mn-lt"/>
                <a:hlinkClick r:id="rId7"/>
              </a:rPr>
              <a:t>https://isport.blesk.cz/clanek/ostatni-olympijske-hry/370978/historie-olympijskych-her-od-reckych-bohu-az-ke-coubertinovi.html</a:t>
            </a:r>
          </a:p>
          <a:p>
            <a:r>
              <a:rPr lang="cs-CZ">
                <a:ea typeface="+mn-lt"/>
                <a:cs typeface="+mn-lt"/>
              </a:rPr>
              <a:t>Obrázek-41 </a:t>
            </a:r>
            <a:r>
              <a:rPr lang="cs-CZ">
                <a:ea typeface="+mn-lt"/>
                <a:cs typeface="+mn-lt"/>
                <a:hlinkClick r:id="rId8"/>
              </a:rPr>
              <a:t>https://www.freepik.es/vector-premium/plantilla-diseno-vector-logotipo-icono-nota_36973817.htm</a:t>
            </a:r>
            <a:r>
              <a:rPr lang="cs-CZ">
                <a:ea typeface="+mn-lt"/>
                <a:cs typeface="+mn-lt"/>
              </a:rPr>
              <a:t> </a:t>
            </a:r>
          </a:p>
          <a:p>
            <a:endParaRPr lang="cs-CZ">
              <a:ea typeface="+mn-lt"/>
              <a:cs typeface="+mn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9579FD-21BC-BA1B-CF10-6DB6E616CC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80965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ázek 1" descr="Státní znak Řecka | Veřejně dostupné vektory">
            <a:extLst>
              <a:ext uri="{FF2B5EF4-FFF2-40B4-BE49-F238E27FC236}">
                <a16:creationId xmlns:a16="http://schemas.microsoft.com/office/drawing/2014/main" id="{1DEE8803-FB1A-B001-6329-296914308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362" y="1201003"/>
            <a:ext cx="4089718" cy="410797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B09DE07-1F8F-B947-4826-E88B24185548}"/>
              </a:ext>
            </a:extLst>
          </p:cNvPr>
          <p:cNvSpPr txBox="1"/>
          <p:nvPr/>
        </p:nvSpPr>
        <p:spPr>
          <a:xfrm>
            <a:off x="4688" y="6487626"/>
            <a:ext cx="15902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3</a:t>
            </a:r>
          </a:p>
        </p:txBody>
      </p:sp>
    </p:spTree>
    <p:extLst>
      <p:ext uri="{BB962C8B-B14F-4D97-AF65-F5344CB8AC3E}">
        <p14:creationId xmlns:p14="http://schemas.microsoft.com/office/powerpoint/2010/main" val="427103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D8F0D2-391E-E7CC-D0AD-43422C29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err="1"/>
              <a:t>Hlavní</a:t>
            </a:r>
            <a:r>
              <a:rPr lang="en-US" sz="5400"/>
              <a:t> </a:t>
            </a:r>
            <a:r>
              <a:rPr lang="en-US" sz="5400" err="1"/>
              <a:t>informace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9B1770-3457-1D2F-8B37-3BD268F62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err="1"/>
              <a:t>Hlavní</a:t>
            </a:r>
            <a:r>
              <a:rPr lang="en-US" sz="2200"/>
              <a:t> </a:t>
            </a:r>
            <a:r>
              <a:rPr lang="en-US" sz="2200" err="1"/>
              <a:t>město</a:t>
            </a:r>
            <a:r>
              <a:rPr lang="en-US" sz="2200"/>
              <a:t>: </a:t>
            </a:r>
            <a:r>
              <a:rPr lang="en-US" sz="2200" err="1"/>
              <a:t>Athény</a:t>
            </a:r>
            <a:endParaRPr lang="en-US" sz="2200"/>
          </a:p>
          <a:p>
            <a:r>
              <a:rPr lang="en-US" sz="2200" err="1"/>
              <a:t>Jazyk</a:t>
            </a:r>
            <a:r>
              <a:rPr lang="en-US" sz="2200"/>
              <a:t>: </a:t>
            </a:r>
            <a:r>
              <a:rPr lang="en-US" sz="2200" err="1"/>
              <a:t>Rěčtina</a:t>
            </a:r>
            <a:endParaRPr lang="en-US" sz="2200"/>
          </a:p>
          <a:p>
            <a:r>
              <a:rPr lang="en-US" sz="2200" err="1"/>
              <a:t>Měna</a:t>
            </a:r>
            <a:r>
              <a:rPr lang="en-US" sz="2200"/>
              <a:t>: Euro</a:t>
            </a:r>
          </a:p>
          <a:p>
            <a:r>
              <a:rPr lang="en-US" sz="2200" err="1"/>
              <a:t>Počet</a:t>
            </a:r>
            <a:r>
              <a:rPr lang="en-US" sz="2200"/>
              <a:t> </a:t>
            </a:r>
            <a:r>
              <a:rPr lang="en-US" sz="2200" err="1"/>
              <a:t>obyvatel</a:t>
            </a:r>
            <a:r>
              <a:rPr lang="en-US" sz="2200"/>
              <a:t>: 10,4 mil. </a:t>
            </a:r>
          </a:p>
          <a:p>
            <a:r>
              <a:rPr lang="en-US" sz="2200" err="1"/>
              <a:t>Prezident</a:t>
            </a:r>
            <a:r>
              <a:rPr lang="en-US" sz="2200"/>
              <a:t>: </a:t>
            </a:r>
            <a:r>
              <a:rPr lang="en-US" sz="2200" err="1"/>
              <a:t>Konstantíos</a:t>
            </a:r>
            <a:r>
              <a:rPr lang="en-US" sz="2200"/>
              <a:t> </a:t>
            </a:r>
            <a:r>
              <a:rPr lang="en-US" sz="2200" err="1"/>
              <a:t>Tasúlas</a:t>
            </a:r>
            <a:endParaRPr lang="en-US" sz="2200"/>
          </a:p>
        </p:txBody>
      </p:sp>
      <p:pic>
        <p:nvPicPr>
          <p:cNvPr id="5" name="Zástupný obsah 4" descr="ŘECKO - ATHÉNY, MYS SUNION">
            <a:extLst>
              <a:ext uri="{FF2B5EF4-FFF2-40B4-BE49-F238E27FC236}">
                <a16:creationId xmlns:a16="http://schemas.microsoft.com/office/drawing/2014/main" id="{225B696A-E983-9444-0D78-3993D49A61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820" r="31733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Obrázek 5" descr="2 euro coin - Wikipedia">
            <a:extLst>
              <a:ext uri="{FF2B5EF4-FFF2-40B4-BE49-F238E27FC236}">
                <a16:creationId xmlns:a16="http://schemas.microsoft.com/office/drawing/2014/main" id="{E5939115-B3ED-845D-DCE3-E5F3CFD1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765" y="4920291"/>
            <a:ext cx="1932318" cy="193447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E2B18CA-0302-523E-CB87-16106A5A5F90}"/>
              </a:ext>
            </a:extLst>
          </p:cNvPr>
          <p:cNvSpPr txBox="1"/>
          <p:nvPr/>
        </p:nvSpPr>
        <p:spPr>
          <a:xfrm>
            <a:off x="-1875" y="6489815"/>
            <a:ext cx="12920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4,5</a:t>
            </a:r>
          </a:p>
        </p:txBody>
      </p:sp>
    </p:spTree>
    <p:extLst>
      <p:ext uri="{BB962C8B-B14F-4D97-AF65-F5344CB8AC3E}">
        <p14:creationId xmlns:p14="http://schemas.microsoft.com/office/powerpoint/2010/main" val="3205090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24">
            <a:extLst>
              <a:ext uri="{FF2B5EF4-FFF2-40B4-BE49-F238E27FC236}">
                <a16:creationId xmlns:a16="http://schemas.microsoft.com/office/drawing/2014/main" id="{3611733F-E5BD-49F1-953E-8029C6596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26">
            <a:extLst>
              <a:ext uri="{FF2B5EF4-FFF2-40B4-BE49-F238E27FC236}">
                <a16:creationId xmlns:a16="http://schemas.microsoft.com/office/drawing/2014/main" id="{6EA0003C-06B7-4E3A-9E9A-2DA8CA829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55F95B-0117-37D0-CC70-C3991FC6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133" y="802955"/>
            <a:ext cx="4266942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Zeměpisné údáje</a:t>
            </a:r>
          </a:p>
        </p:txBody>
      </p:sp>
      <p:pic>
        <p:nvPicPr>
          <p:cNvPr id="4" name="Obrázek 3" descr="Obsah obrázku Grafika, logo, symbol, klipart&#10;&#10;Obsah generovaný pomocí AI může být nesprávný.">
            <a:extLst>
              <a:ext uri="{FF2B5EF4-FFF2-40B4-BE49-F238E27FC236}">
                <a16:creationId xmlns:a16="http://schemas.microsoft.com/office/drawing/2014/main" id="{6B2850D0-ED1B-DA1D-B38C-C35D630A8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0958" y="1210792"/>
            <a:ext cx="3110647" cy="2221890"/>
          </a:xfrm>
          <a:prstGeom prst="rect">
            <a:avLst/>
          </a:prstGeom>
        </p:spPr>
      </p:pic>
      <p:pic>
        <p:nvPicPr>
          <p:cNvPr id="11" name="Obrázek 10" descr="Soubor:Flag of Turkey.svg – Wikipedie">
            <a:extLst>
              <a:ext uri="{FF2B5EF4-FFF2-40B4-BE49-F238E27FC236}">
                <a16:creationId xmlns:a16="http://schemas.microsoft.com/office/drawing/2014/main" id="{D559411B-BA69-9661-E503-D1A6AB654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253" y="1185987"/>
            <a:ext cx="3470080" cy="2232319"/>
          </a:xfrm>
          <a:prstGeom prst="rect">
            <a:avLst/>
          </a:prstGeom>
        </p:spPr>
      </p:pic>
      <p:pic>
        <p:nvPicPr>
          <p:cNvPr id="13" name="Zástupný obsah 12" descr="Obsah obrázku vlajka, Obdélník, zelené&#10;&#10;Obsah generovaný pomocí AI může být nesprávný.">
            <a:extLst>
              <a:ext uri="{FF2B5EF4-FFF2-40B4-BE49-F238E27FC236}">
                <a16:creationId xmlns:a16="http://schemas.microsoft.com/office/drawing/2014/main" id="{F4C51714-BAF1-103B-C624-0F872CD3E6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00957" y="3504918"/>
            <a:ext cx="3110647" cy="1866388"/>
          </a:xfrm>
          <a:prstGeom prst="rect">
            <a:avLst/>
          </a:prstGeom>
        </p:spPr>
      </p:pic>
      <p:pic>
        <p:nvPicPr>
          <p:cNvPr id="10" name="Obrázek 9" descr="Vlajka Severní Makedonie – Wikipedie">
            <a:extLst>
              <a:ext uri="{FF2B5EF4-FFF2-40B4-BE49-F238E27FC236}">
                <a16:creationId xmlns:a16="http://schemas.microsoft.com/office/drawing/2014/main" id="{3AA6640D-BAD9-7804-086E-D21192467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250" y="3447410"/>
            <a:ext cx="3599477" cy="191475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11C39D-54BE-FD52-B712-299D03803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25519" y="1932851"/>
            <a:ext cx="4942336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>
                <a:solidFill>
                  <a:schemeClr val="tx2"/>
                </a:solidFill>
              </a:rPr>
              <a:t>Sousední státy</a:t>
            </a:r>
          </a:p>
          <a:p>
            <a:pPr>
              <a:lnSpc>
                <a:spcPct val="200000"/>
              </a:lnSpc>
            </a:pPr>
            <a:r>
              <a:rPr lang="en-US" sz="3200" err="1">
                <a:solidFill>
                  <a:schemeClr val="tx2"/>
                </a:solidFill>
              </a:rPr>
              <a:t>Nejvyšší</a:t>
            </a:r>
            <a:r>
              <a:rPr lang="en-US" sz="3200">
                <a:solidFill>
                  <a:schemeClr val="tx2"/>
                </a:solidFill>
              </a:rPr>
              <a:t> hora: </a:t>
            </a:r>
            <a:r>
              <a:rPr lang="en-US" sz="3200" err="1">
                <a:solidFill>
                  <a:schemeClr val="tx2"/>
                </a:solidFill>
              </a:rPr>
              <a:t>Mytikas</a:t>
            </a:r>
            <a:endParaRPr lang="en-US" sz="320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3200" err="1">
                <a:solidFill>
                  <a:schemeClr val="tx2"/>
                </a:solidFill>
              </a:rPr>
              <a:t>Nejdelší</a:t>
            </a:r>
            <a:r>
              <a:rPr lang="en-US" sz="3200">
                <a:solidFill>
                  <a:schemeClr val="tx2"/>
                </a:solidFill>
              </a:rPr>
              <a:t> </a:t>
            </a:r>
            <a:r>
              <a:rPr lang="en-US" sz="3200" err="1">
                <a:solidFill>
                  <a:schemeClr val="tx2"/>
                </a:solidFill>
              </a:rPr>
              <a:t>řeka</a:t>
            </a:r>
            <a:r>
              <a:rPr lang="en-US" sz="3200">
                <a:solidFill>
                  <a:schemeClr val="tx2"/>
                </a:solidFill>
              </a:rPr>
              <a:t>: </a:t>
            </a:r>
            <a:r>
              <a:rPr lang="en-US" sz="3200" err="1">
                <a:solidFill>
                  <a:schemeClr val="tx2"/>
                </a:solidFill>
              </a:rPr>
              <a:t>Alikámon</a:t>
            </a:r>
            <a:endParaRPr lang="en-US" sz="3200">
              <a:solidFill>
                <a:schemeClr val="tx2"/>
              </a:solidFill>
            </a:endParaRPr>
          </a:p>
        </p:txBody>
      </p:sp>
      <p:grpSp>
        <p:nvGrpSpPr>
          <p:cNvPr id="84" name="Group 28">
            <a:extLst>
              <a:ext uri="{FF2B5EF4-FFF2-40B4-BE49-F238E27FC236}">
                <a16:creationId xmlns:a16="http://schemas.microsoft.com/office/drawing/2014/main" id="{8A01F592-3A3D-4FF0-BA89-614120145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631979" y="-1"/>
            <a:ext cx="3559715" cy="2671157"/>
            <a:chOff x="-305" y="-1"/>
            <a:chExt cx="3832880" cy="287613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13091DB-88A1-4ACF-A73E-49330870C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30">
              <a:extLst>
                <a:ext uri="{FF2B5EF4-FFF2-40B4-BE49-F238E27FC236}">
                  <a16:creationId xmlns:a16="http://schemas.microsoft.com/office/drawing/2014/main" id="{EDB6EC58-E7B3-402A-BDDF-8393CAEC9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4460539-90E5-48B6-A9DE-DB545D73F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32">
              <a:extLst>
                <a:ext uri="{FF2B5EF4-FFF2-40B4-BE49-F238E27FC236}">
                  <a16:creationId xmlns:a16="http://schemas.microsoft.com/office/drawing/2014/main" id="{D933F2FE-C9A5-41DE-A8E6-E8578DE49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BBA834D2-A62E-C8B3-8ED1-29F126930935}"/>
              </a:ext>
            </a:extLst>
          </p:cNvPr>
          <p:cNvSpPr txBox="1"/>
          <p:nvPr/>
        </p:nvSpPr>
        <p:spPr>
          <a:xfrm>
            <a:off x="2812" y="6483875"/>
            <a:ext cx="2600739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6,7,8,9</a:t>
            </a:r>
          </a:p>
        </p:txBody>
      </p:sp>
    </p:spTree>
    <p:extLst>
      <p:ext uri="{BB962C8B-B14F-4D97-AF65-F5344CB8AC3E}">
        <p14:creationId xmlns:p14="http://schemas.microsoft.com/office/powerpoint/2010/main" val="4214719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4D327EF6-1201-4218-AA98-3DA5A0F4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4" name="Rectangle 12">
            <a:extLst>
              <a:ext uri="{FF2B5EF4-FFF2-40B4-BE49-F238E27FC236}">
                <a16:creationId xmlns:a16="http://schemas.microsoft.com/office/drawing/2014/main" id="{9864AAEA-8DC4-4D15-864C-B53C5B4C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420664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FFB63C-4183-EB7B-3BF7-CA00F7FA3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575094"/>
            <a:ext cx="4697303" cy="22543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err="1">
                <a:latin typeface="+mj-lt"/>
                <a:ea typeface="+mj-ea"/>
                <a:cs typeface="+mj-cs"/>
              </a:rPr>
              <a:t>Ekonomika</a:t>
            </a:r>
            <a:r>
              <a:rPr lang="en-US" kern="1200">
                <a:latin typeface="+mj-lt"/>
                <a:ea typeface="+mj-ea"/>
                <a:cs typeface="+mj-cs"/>
              </a:rPr>
              <a:t> a </a:t>
            </a:r>
            <a:r>
              <a:rPr lang="en-US" kern="1200" err="1">
                <a:latin typeface="+mj-lt"/>
                <a:ea typeface="+mj-ea"/>
                <a:cs typeface="+mj-cs"/>
              </a:rPr>
              <a:t>průmysl</a:t>
            </a:r>
            <a:endParaRPr lang="en-US" kern="1200">
              <a:latin typeface="+mj-lt"/>
            </a:endParaRPr>
          </a:p>
        </p:txBody>
      </p:sp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4F2A6A32-9ADF-4DD4-AEA5-0D1FF0F8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Nejhorší je za námi, jásají Řekové. Turistická sezona slibuje rekordní  příjmy - iDNES.cz">
            <a:extLst>
              <a:ext uri="{FF2B5EF4-FFF2-40B4-BE49-F238E27FC236}">
                <a16:creationId xmlns:a16="http://schemas.microsoft.com/office/drawing/2014/main" id="{B044090C-7C76-BC44-3005-4A5D95288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820" r="-2" b="-2"/>
          <a:stretch>
            <a:fillRect/>
          </a:stretch>
        </p:blipFill>
        <p:spPr>
          <a:xfrm>
            <a:off x="6093082" y="10"/>
            <a:ext cx="6098917" cy="3428736"/>
          </a:xfrm>
          <a:prstGeom prst="rect">
            <a:avLst/>
          </a:prstGeom>
        </p:spPr>
      </p:pic>
      <p:pic>
        <p:nvPicPr>
          <p:cNvPr id="5" name="Zástupný obsah 4" descr="Od ledna začnou platit ekologické limity pro námořní lodě. Řecko a další  země se snaží termín odsunout | Ekonom.cz: Web týdeníku EKONOM">
            <a:extLst>
              <a:ext uri="{FF2B5EF4-FFF2-40B4-BE49-F238E27FC236}">
                <a16:creationId xmlns:a16="http://schemas.microsoft.com/office/drawing/2014/main" id="{2F57B22E-4533-F836-71B4-CC278A9B8B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55" r="-2" b="-2"/>
          <a:stretch>
            <a:fillRect/>
          </a:stretch>
        </p:blipFill>
        <p:spPr>
          <a:xfrm>
            <a:off x="-1" y="3429254"/>
            <a:ext cx="6098917" cy="342874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1FEC7B-9E32-B31F-04ED-184EA3FBE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409" y="3823854"/>
            <a:ext cx="4626790" cy="26289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err="1"/>
              <a:t>Průmysl</a:t>
            </a:r>
            <a:r>
              <a:rPr lang="en-US"/>
              <a:t> </a:t>
            </a:r>
            <a:r>
              <a:rPr lang="en-US" err="1"/>
              <a:t>petrochemický</a:t>
            </a:r>
            <a:endParaRPr lang="cs-CZ" err="1"/>
          </a:p>
          <a:p>
            <a:pPr>
              <a:lnSpc>
                <a:spcPct val="150000"/>
              </a:lnSpc>
            </a:pPr>
            <a:r>
              <a:rPr lang="en-US" err="1"/>
              <a:t>Lodní</a:t>
            </a:r>
            <a:r>
              <a:rPr lang="en-US"/>
              <a:t> </a:t>
            </a:r>
            <a:r>
              <a:rPr lang="en-US" err="1"/>
              <a:t>doprava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err="1"/>
              <a:t>Turismus</a:t>
            </a:r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626C13-5569-F699-0D1E-681F801E5300}"/>
              </a:ext>
            </a:extLst>
          </p:cNvPr>
          <p:cNvSpPr txBox="1"/>
          <p:nvPr/>
        </p:nvSpPr>
        <p:spPr>
          <a:xfrm>
            <a:off x="115644" y="6456371"/>
            <a:ext cx="1275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Obr. 10,11</a:t>
            </a:r>
          </a:p>
        </p:txBody>
      </p:sp>
    </p:spTree>
    <p:extLst>
      <p:ext uri="{BB962C8B-B14F-4D97-AF65-F5344CB8AC3E}">
        <p14:creationId xmlns:p14="http://schemas.microsoft.com/office/powerpoint/2010/main" val="3621803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75BDD038-F345-433A-B715-30DEEC152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B89AF2A-4ED1-4E6B-907C-ED98F10E7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F38817-85DA-47C3-6606-4D3223BD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33" y="5073445"/>
            <a:ext cx="6857999" cy="7707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Typické produkty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AC21F2-8D5C-0931-2027-21983E97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233" y="5844164"/>
            <a:ext cx="7369277" cy="53697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</a:p>
        </p:txBody>
      </p:sp>
      <p:pic>
        <p:nvPicPr>
          <p:cNvPr id="6" name="Obrázek 5" descr="Milko Řecký jogurt bílý">
            <a:extLst>
              <a:ext uri="{FF2B5EF4-FFF2-40B4-BE49-F238E27FC236}">
                <a16:creationId xmlns:a16="http://schemas.microsoft.com/office/drawing/2014/main" id="{9448A5B0-32FB-A726-B98D-2CCF1162B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84" r="21715" b="-212"/>
          <a:stretch>
            <a:fillRect/>
          </a:stretch>
        </p:blipFill>
        <p:spPr>
          <a:xfrm>
            <a:off x="2744678" y="715"/>
            <a:ext cx="3631456" cy="4597268"/>
          </a:xfrm>
          <a:custGeom>
            <a:avLst/>
            <a:gdLst/>
            <a:ahLst/>
            <a:cxnLst/>
            <a:rect l="l" t="t" r="r" b="b"/>
            <a:pathLst>
              <a:path w="3067990" h="4616794">
                <a:moveTo>
                  <a:pt x="0" y="0"/>
                </a:moveTo>
                <a:lnTo>
                  <a:pt x="3067990" y="0"/>
                </a:lnTo>
                <a:lnTo>
                  <a:pt x="3067990" y="4616421"/>
                </a:lnTo>
                <a:lnTo>
                  <a:pt x="3000906" y="4616794"/>
                </a:lnTo>
                <a:lnTo>
                  <a:pt x="2972250" y="4614025"/>
                </a:lnTo>
                <a:cubicBezTo>
                  <a:pt x="2962120" y="4616092"/>
                  <a:pt x="2951989" y="4604037"/>
                  <a:pt x="2941859" y="4606104"/>
                </a:cubicBezTo>
                <a:lnTo>
                  <a:pt x="2894107" y="4602170"/>
                </a:lnTo>
                <a:cubicBezTo>
                  <a:pt x="2873034" y="4581836"/>
                  <a:pt x="2869193" y="4602435"/>
                  <a:pt x="2854257" y="4597077"/>
                </a:cubicBezTo>
                <a:cubicBezTo>
                  <a:pt x="2828604" y="4586072"/>
                  <a:pt x="2823319" y="4587134"/>
                  <a:pt x="2797428" y="4577083"/>
                </a:cubicBezTo>
                <a:cubicBezTo>
                  <a:pt x="2784423" y="4578854"/>
                  <a:pt x="2770248" y="4573660"/>
                  <a:pt x="2757555" y="4577211"/>
                </a:cubicBezTo>
                <a:lnTo>
                  <a:pt x="2722664" y="4575516"/>
                </a:lnTo>
                <a:lnTo>
                  <a:pt x="2686700" y="4579436"/>
                </a:lnTo>
                <a:lnTo>
                  <a:pt x="2649051" y="4590851"/>
                </a:lnTo>
                <a:cubicBezTo>
                  <a:pt x="2634424" y="4591611"/>
                  <a:pt x="2618884" y="4590616"/>
                  <a:pt x="2602008" y="4586807"/>
                </a:cubicBezTo>
                <a:cubicBezTo>
                  <a:pt x="2588795" y="4584785"/>
                  <a:pt x="2590198" y="4581679"/>
                  <a:pt x="2553187" y="4576612"/>
                </a:cubicBezTo>
                <a:cubicBezTo>
                  <a:pt x="2516176" y="4571544"/>
                  <a:pt x="2419368" y="4560523"/>
                  <a:pt x="2379944" y="4556404"/>
                </a:cubicBezTo>
                <a:cubicBezTo>
                  <a:pt x="2340520" y="4552286"/>
                  <a:pt x="2355516" y="4555975"/>
                  <a:pt x="2333229" y="4554006"/>
                </a:cubicBezTo>
                <a:cubicBezTo>
                  <a:pt x="2310943" y="4552037"/>
                  <a:pt x="2272361" y="4544062"/>
                  <a:pt x="2246228" y="4544592"/>
                </a:cubicBezTo>
                <a:cubicBezTo>
                  <a:pt x="2227084" y="4544840"/>
                  <a:pt x="2214877" y="4554623"/>
                  <a:pt x="2194084" y="4550124"/>
                </a:cubicBezTo>
                <a:cubicBezTo>
                  <a:pt x="2173819" y="4565400"/>
                  <a:pt x="2120858" y="4529368"/>
                  <a:pt x="2122173" y="4551115"/>
                </a:cubicBezTo>
                <a:cubicBezTo>
                  <a:pt x="2103245" y="4538654"/>
                  <a:pt x="2081494" y="4540178"/>
                  <a:pt x="2059358" y="4545242"/>
                </a:cubicBezTo>
                <a:lnTo>
                  <a:pt x="2035061" y="4551794"/>
                </a:lnTo>
                <a:lnTo>
                  <a:pt x="1953233" y="4547925"/>
                </a:lnTo>
                <a:lnTo>
                  <a:pt x="1946445" y="4553172"/>
                </a:lnTo>
                <a:lnTo>
                  <a:pt x="1929934" y="4554324"/>
                </a:lnTo>
                <a:lnTo>
                  <a:pt x="1923819" y="4555038"/>
                </a:lnTo>
                <a:lnTo>
                  <a:pt x="1920026" y="4552518"/>
                </a:lnTo>
                <a:cubicBezTo>
                  <a:pt x="1917776" y="4551386"/>
                  <a:pt x="1916103" y="4551310"/>
                  <a:pt x="1914899" y="4553152"/>
                </a:cubicBezTo>
                <a:cubicBezTo>
                  <a:pt x="1914710" y="4554150"/>
                  <a:pt x="1914522" y="4555147"/>
                  <a:pt x="1914332" y="4556144"/>
                </a:cubicBezTo>
                <a:lnTo>
                  <a:pt x="1882048" y="4559910"/>
                </a:lnTo>
                <a:lnTo>
                  <a:pt x="1649952" y="4565527"/>
                </a:lnTo>
                <a:cubicBezTo>
                  <a:pt x="1546877" y="4600708"/>
                  <a:pt x="1418821" y="4554985"/>
                  <a:pt x="1305072" y="4567061"/>
                </a:cubicBezTo>
                <a:cubicBezTo>
                  <a:pt x="1280261" y="4557333"/>
                  <a:pt x="1302176" y="4558540"/>
                  <a:pt x="1243254" y="4571143"/>
                </a:cubicBezTo>
                <a:cubicBezTo>
                  <a:pt x="1210584" y="4564151"/>
                  <a:pt x="1143994" y="4561068"/>
                  <a:pt x="1107683" y="4558193"/>
                </a:cubicBezTo>
                <a:cubicBezTo>
                  <a:pt x="1073102" y="4550629"/>
                  <a:pt x="1071748" y="4546366"/>
                  <a:pt x="1049893" y="4539884"/>
                </a:cubicBezTo>
                <a:cubicBezTo>
                  <a:pt x="1028038" y="4533401"/>
                  <a:pt x="1037691" y="4534947"/>
                  <a:pt x="994206" y="4533420"/>
                </a:cubicBezTo>
                <a:cubicBezTo>
                  <a:pt x="958901" y="4528712"/>
                  <a:pt x="875207" y="4522680"/>
                  <a:pt x="841592" y="4522231"/>
                </a:cubicBezTo>
                <a:cubicBezTo>
                  <a:pt x="807977" y="4521782"/>
                  <a:pt x="805424" y="4517118"/>
                  <a:pt x="774862" y="4516600"/>
                </a:cubicBezTo>
                <a:cubicBezTo>
                  <a:pt x="750315" y="4523644"/>
                  <a:pt x="671398" y="4522624"/>
                  <a:pt x="654689" y="4508536"/>
                </a:cubicBezTo>
                <a:cubicBezTo>
                  <a:pt x="637868" y="4505459"/>
                  <a:pt x="619334" y="4510410"/>
                  <a:pt x="609821" y="4495335"/>
                </a:cubicBezTo>
                <a:cubicBezTo>
                  <a:pt x="594967" y="4477187"/>
                  <a:pt x="569778" y="4482863"/>
                  <a:pt x="546639" y="4483715"/>
                </a:cubicBezTo>
                <a:cubicBezTo>
                  <a:pt x="511551" y="4480605"/>
                  <a:pt x="483864" y="4467978"/>
                  <a:pt x="448444" y="4468067"/>
                </a:cubicBezTo>
                <a:cubicBezTo>
                  <a:pt x="415629" y="4464821"/>
                  <a:pt x="430775" y="4468600"/>
                  <a:pt x="355452" y="4463696"/>
                </a:cubicBezTo>
                <a:cubicBezTo>
                  <a:pt x="313474" y="4466598"/>
                  <a:pt x="251919" y="4449601"/>
                  <a:pt x="214765" y="4450435"/>
                </a:cubicBezTo>
                <a:cubicBezTo>
                  <a:pt x="212316" y="4447431"/>
                  <a:pt x="185091" y="4449077"/>
                  <a:pt x="163935" y="4448100"/>
                </a:cubicBezTo>
                <a:cubicBezTo>
                  <a:pt x="142779" y="4447123"/>
                  <a:pt x="108889" y="4432016"/>
                  <a:pt x="87830" y="4444571"/>
                </a:cubicBezTo>
                <a:lnTo>
                  <a:pt x="0" y="4433387"/>
                </a:lnTo>
                <a:close/>
              </a:path>
            </a:pathLst>
          </a:custGeom>
        </p:spPr>
      </p:pic>
      <p:pic>
        <p:nvPicPr>
          <p:cNvPr id="8" name="Obrázek 7" descr="Lactel Greek Yogurt Original 130g – TRENDCELL SDN BHD | Online Store KL">
            <a:extLst>
              <a:ext uri="{FF2B5EF4-FFF2-40B4-BE49-F238E27FC236}">
                <a16:creationId xmlns:a16="http://schemas.microsoft.com/office/drawing/2014/main" id="{9E1F9EC4-39CD-A4E8-E03B-E00C45D812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29" t="282" r="22271" b="-218"/>
          <a:stretch>
            <a:fillRect/>
          </a:stretch>
        </p:blipFill>
        <p:spPr>
          <a:xfrm>
            <a:off x="-87922" y="-1052"/>
            <a:ext cx="2830950" cy="4483558"/>
          </a:xfrm>
          <a:custGeom>
            <a:avLst/>
            <a:gdLst/>
            <a:ahLst/>
            <a:cxnLst/>
            <a:rect l="l" t="t" r="r" b="b"/>
            <a:pathLst>
              <a:path w="3067990" h="4486402">
                <a:moveTo>
                  <a:pt x="0" y="0"/>
                </a:moveTo>
                <a:lnTo>
                  <a:pt x="3067990" y="0"/>
                </a:lnTo>
                <a:lnTo>
                  <a:pt x="3067990" y="4434678"/>
                </a:lnTo>
                <a:lnTo>
                  <a:pt x="3005136" y="4426674"/>
                </a:lnTo>
                <a:cubicBezTo>
                  <a:pt x="2984892" y="4426477"/>
                  <a:pt x="2964647" y="4432630"/>
                  <a:pt x="2944403" y="4432433"/>
                </a:cubicBezTo>
                <a:cubicBezTo>
                  <a:pt x="2903802" y="4433020"/>
                  <a:pt x="2942523" y="4445800"/>
                  <a:pt x="2891479" y="4437498"/>
                </a:cubicBezTo>
                <a:cubicBezTo>
                  <a:pt x="2840435" y="4419671"/>
                  <a:pt x="2733386" y="4403942"/>
                  <a:pt x="2670602" y="4406269"/>
                </a:cubicBezTo>
                <a:lnTo>
                  <a:pt x="2601567" y="4385855"/>
                </a:lnTo>
                <a:lnTo>
                  <a:pt x="2555755" y="4386872"/>
                </a:lnTo>
                <a:lnTo>
                  <a:pt x="2522574" y="4380920"/>
                </a:lnTo>
                <a:cubicBezTo>
                  <a:pt x="2505748" y="4364465"/>
                  <a:pt x="2499515" y="4369192"/>
                  <a:pt x="2482690" y="4359798"/>
                </a:cubicBezTo>
                <a:cubicBezTo>
                  <a:pt x="2463674" y="4348619"/>
                  <a:pt x="2468309" y="4371071"/>
                  <a:pt x="2418230" y="4355773"/>
                </a:cubicBezTo>
                <a:cubicBezTo>
                  <a:pt x="2389966" y="4363918"/>
                  <a:pt x="2397381" y="4343124"/>
                  <a:pt x="2373124" y="4355934"/>
                </a:cubicBezTo>
                <a:cubicBezTo>
                  <a:pt x="2361515" y="4350812"/>
                  <a:pt x="2343756" y="4347971"/>
                  <a:pt x="2333141" y="4341245"/>
                </a:cubicBezTo>
                <a:lnTo>
                  <a:pt x="2313452" y="4337742"/>
                </a:lnTo>
                <a:lnTo>
                  <a:pt x="2288838" y="4331561"/>
                </a:lnTo>
                <a:lnTo>
                  <a:pt x="2284798" y="4320029"/>
                </a:lnTo>
                <a:lnTo>
                  <a:pt x="2246654" y="4313234"/>
                </a:lnTo>
                <a:cubicBezTo>
                  <a:pt x="2233112" y="4308633"/>
                  <a:pt x="2221188" y="4295927"/>
                  <a:pt x="2203716" y="4295057"/>
                </a:cubicBezTo>
                <a:cubicBezTo>
                  <a:pt x="2166201" y="4287935"/>
                  <a:pt x="2065291" y="4280117"/>
                  <a:pt x="2028271" y="4275095"/>
                </a:cubicBezTo>
                <a:cubicBezTo>
                  <a:pt x="1991251" y="4270074"/>
                  <a:pt x="2010652" y="4268317"/>
                  <a:pt x="1981596" y="4264928"/>
                </a:cubicBezTo>
                <a:cubicBezTo>
                  <a:pt x="1953253" y="4268497"/>
                  <a:pt x="1866336" y="4256745"/>
                  <a:pt x="1850405" y="4240640"/>
                </a:cubicBezTo>
                <a:cubicBezTo>
                  <a:pt x="1832387" y="4235329"/>
                  <a:pt x="1811052" y="4237664"/>
                  <a:pt x="1803238" y="4221575"/>
                </a:cubicBezTo>
                <a:cubicBezTo>
                  <a:pt x="1790076" y="4201744"/>
                  <a:pt x="1725767" y="4221796"/>
                  <a:pt x="1735576" y="4201564"/>
                </a:cubicBezTo>
                <a:cubicBezTo>
                  <a:pt x="1712756" y="4208335"/>
                  <a:pt x="1692774" y="4201125"/>
                  <a:pt x="1673819" y="4190462"/>
                </a:cubicBezTo>
                <a:lnTo>
                  <a:pt x="1653406" y="4177819"/>
                </a:lnTo>
                <a:lnTo>
                  <a:pt x="1634127" y="4179710"/>
                </a:lnTo>
                <a:cubicBezTo>
                  <a:pt x="1624926" y="4163559"/>
                  <a:pt x="1606023" y="4174759"/>
                  <a:pt x="1592100" y="4163307"/>
                </a:cubicBezTo>
                <a:lnTo>
                  <a:pt x="1570088" y="4153009"/>
                </a:lnTo>
                <a:lnTo>
                  <a:pt x="1554918" y="4147539"/>
                </a:lnTo>
                <a:lnTo>
                  <a:pt x="1549412" y="4145242"/>
                </a:lnTo>
                <a:lnTo>
                  <a:pt x="1544829" y="4146621"/>
                </a:lnTo>
                <a:cubicBezTo>
                  <a:pt x="1542253" y="4147096"/>
                  <a:pt x="1540639" y="4146723"/>
                  <a:pt x="1540227" y="4144662"/>
                </a:cubicBezTo>
                <a:lnTo>
                  <a:pt x="1540870" y="4141678"/>
                </a:lnTo>
                <a:lnTo>
                  <a:pt x="1480028" y="4147205"/>
                </a:lnTo>
                <a:lnTo>
                  <a:pt x="1450048" y="4143704"/>
                </a:lnTo>
                <a:cubicBezTo>
                  <a:pt x="1420066" y="4160354"/>
                  <a:pt x="1384545" y="4126004"/>
                  <a:pt x="1355070" y="4157686"/>
                </a:cubicBezTo>
                <a:lnTo>
                  <a:pt x="1231491" y="4157911"/>
                </a:lnTo>
                <a:lnTo>
                  <a:pt x="1175669" y="4154403"/>
                </a:lnTo>
                <a:cubicBezTo>
                  <a:pt x="1163327" y="4160355"/>
                  <a:pt x="1127457" y="4150629"/>
                  <a:pt x="1135056" y="4154527"/>
                </a:cubicBezTo>
                <a:lnTo>
                  <a:pt x="1078746" y="4159023"/>
                </a:lnTo>
                <a:lnTo>
                  <a:pt x="1071329" y="4163144"/>
                </a:lnTo>
                <a:lnTo>
                  <a:pt x="1068711" y="4165302"/>
                </a:lnTo>
                <a:lnTo>
                  <a:pt x="1055959" y="4166495"/>
                </a:lnTo>
                <a:cubicBezTo>
                  <a:pt x="1048027" y="4170471"/>
                  <a:pt x="1045639" y="4178713"/>
                  <a:pt x="1037216" y="4182194"/>
                </a:cubicBezTo>
                <a:cubicBezTo>
                  <a:pt x="1033004" y="4183935"/>
                  <a:pt x="1027282" y="4184485"/>
                  <a:pt x="1018606" y="4182718"/>
                </a:cubicBezTo>
                <a:cubicBezTo>
                  <a:pt x="1018058" y="4170742"/>
                  <a:pt x="1003524" y="4174229"/>
                  <a:pt x="987944" y="4178268"/>
                </a:cubicBezTo>
                <a:lnTo>
                  <a:pt x="973797" y="4181156"/>
                </a:lnTo>
                <a:lnTo>
                  <a:pt x="972433" y="4181930"/>
                </a:lnTo>
                <a:lnTo>
                  <a:pt x="971789" y="4181565"/>
                </a:lnTo>
                <a:lnTo>
                  <a:pt x="965406" y="4182868"/>
                </a:lnTo>
                <a:cubicBezTo>
                  <a:pt x="958709" y="4183296"/>
                  <a:pt x="953368" y="4181997"/>
                  <a:pt x="950999" y="4177105"/>
                </a:cubicBezTo>
                <a:cubicBezTo>
                  <a:pt x="935835" y="4209668"/>
                  <a:pt x="909896" y="4190797"/>
                  <a:pt x="878894" y="4205034"/>
                </a:cubicBezTo>
                <a:cubicBezTo>
                  <a:pt x="856168" y="4214849"/>
                  <a:pt x="852278" y="4207962"/>
                  <a:pt x="828591" y="4213036"/>
                </a:cubicBezTo>
                <a:cubicBezTo>
                  <a:pt x="780794" y="4256129"/>
                  <a:pt x="789761" y="4223483"/>
                  <a:pt x="727702" y="4254740"/>
                </a:cubicBezTo>
                <a:cubicBezTo>
                  <a:pt x="675647" y="4285502"/>
                  <a:pt x="641817" y="4303533"/>
                  <a:pt x="584992" y="4342206"/>
                </a:cubicBezTo>
                <a:cubicBezTo>
                  <a:pt x="579675" y="4358244"/>
                  <a:pt x="555897" y="4364323"/>
                  <a:pt x="537513" y="4373165"/>
                </a:cubicBezTo>
                <a:cubicBezTo>
                  <a:pt x="519129" y="4382007"/>
                  <a:pt x="478460" y="4396730"/>
                  <a:pt x="474686" y="4395261"/>
                </a:cubicBezTo>
                <a:cubicBezTo>
                  <a:pt x="453529" y="4436545"/>
                  <a:pt x="463084" y="4391242"/>
                  <a:pt x="424951" y="4417898"/>
                </a:cubicBezTo>
                <a:cubicBezTo>
                  <a:pt x="400623" y="4426877"/>
                  <a:pt x="394826" y="4429238"/>
                  <a:pt x="381292" y="4437499"/>
                </a:cubicBezTo>
                <a:cubicBezTo>
                  <a:pt x="367758" y="4445761"/>
                  <a:pt x="340364" y="4452372"/>
                  <a:pt x="319032" y="4460407"/>
                </a:cubicBezTo>
                <a:cubicBezTo>
                  <a:pt x="288456" y="4464557"/>
                  <a:pt x="247935" y="4448740"/>
                  <a:pt x="235648" y="4475117"/>
                </a:cubicBezTo>
                <a:cubicBezTo>
                  <a:pt x="204763" y="4480040"/>
                  <a:pt x="214119" y="4478466"/>
                  <a:pt x="184584" y="4486402"/>
                </a:cubicBezTo>
                <a:cubicBezTo>
                  <a:pt x="163340" y="4481164"/>
                  <a:pt x="69153" y="4491621"/>
                  <a:pt x="56571" y="4468140"/>
                </a:cubicBezTo>
                <a:cubicBezTo>
                  <a:pt x="38975" y="4461095"/>
                  <a:pt x="23894" y="4451510"/>
                  <a:pt x="7451" y="4441701"/>
                </a:cubicBezTo>
                <a:lnTo>
                  <a:pt x="0" y="4438090"/>
                </a:lnTo>
                <a:close/>
              </a:path>
            </a:pathLst>
          </a:custGeom>
        </p:spPr>
      </p:pic>
      <p:pic>
        <p:nvPicPr>
          <p:cNvPr id="5" name="Zástupný obsah 4" descr="Minerva Kalamata řecký extra panenský olivový olej 750 ml od 400 Kč -  Zbozi.cz">
            <a:extLst>
              <a:ext uri="{FF2B5EF4-FFF2-40B4-BE49-F238E27FC236}">
                <a16:creationId xmlns:a16="http://schemas.microsoft.com/office/drawing/2014/main" id="{5F21CD54-592B-F4CE-42D7-CA0581E24A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20822" r="21362" b="4"/>
          <a:stretch>
            <a:fillRect/>
          </a:stretch>
        </p:blipFill>
        <p:spPr>
          <a:xfrm>
            <a:off x="9445842" y="412602"/>
            <a:ext cx="3067990" cy="5306208"/>
          </a:xfrm>
          <a:custGeom>
            <a:avLst/>
            <a:gdLst/>
            <a:ahLst/>
            <a:cxnLst/>
            <a:rect l="l" t="t" r="r" b="b"/>
            <a:pathLst>
              <a:path w="3067990" h="5306208">
                <a:moveTo>
                  <a:pt x="0" y="0"/>
                </a:moveTo>
                <a:lnTo>
                  <a:pt x="17679" y="2197"/>
                </a:lnTo>
                <a:cubicBezTo>
                  <a:pt x="33325" y="5267"/>
                  <a:pt x="40061" y="9492"/>
                  <a:pt x="55160" y="6949"/>
                </a:cubicBezTo>
                <a:cubicBezTo>
                  <a:pt x="89097" y="9134"/>
                  <a:pt x="67611" y="25176"/>
                  <a:pt x="106767" y="12259"/>
                </a:cubicBezTo>
                <a:cubicBezTo>
                  <a:pt x="96065" y="25995"/>
                  <a:pt x="125167" y="8533"/>
                  <a:pt x="145303" y="19592"/>
                </a:cubicBezTo>
                <a:cubicBezTo>
                  <a:pt x="173545" y="11438"/>
                  <a:pt x="202580" y="21709"/>
                  <a:pt x="219723" y="22905"/>
                </a:cubicBezTo>
                <a:cubicBezTo>
                  <a:pt x="236866" y="24101"/>
                  <a:pt x="223601" y="27862"/>
                  <a:pt x="248161" y="26769"/>
                </a:cubicBezTo>
                <a:lnTo>
                  <a:pt x="282845" y="32305"/>
                </a:lnTo>
                <a:cubicBezTo>
                  <a:pt x="281034" y="27734"/>
                  <a:pt x="286052" y="29081"/>
                  <a:pt x="299813" y="29796"/>
                </a:cubicBezTo>
                <a:lnTo>
                  <a:pt x="336771" y="25722"/>
                </a:lnTo>
                <a:lnTo>
                  <a:pt x="362133" y="29831"/>
                </a:lnTo>
                <a:cubicBezTo>
                  <a:pt x="365533" y="29692"/>
                  <a:pt x="389709" y="25218"/>
                  <a:pt x="389224" y="21707"/>
                </a:cubicBezTo>
                <a:cubicBezTo>
                  <a:pt x="415674" y="36435"/>
                  <a:pt x="418321" y="27183"/>
                  <a:pt x="445444" y="23429"/>
                </a:cubicBezTo>
                <a:cubicBezTo>
                  <a:pt x="468699" y="24812"/>
                  <a:pt x="448654" y="25277"/>
                  <a:pt x="504850" y="27017"/>
                </a:cubicBezTo>
                <a:cubicBezTo>
                  <a:pt x="526726" y="43186"/>
                  <a:pt x="511000" y="15298"/>
                  <a:pt x="553940" y="37940"/>
                </a:cubicBezTo>
                <a:cubicBezTo>
                  <a:pt x="556042" y="36175"/>
                  <a:pt x="582552" y="37794"/>
                  <a:pt x="596427" y="39569"/>
                </a:cubicBezTo>
                <a:cubicBezTo>
                  <a:pt x="610302" y="41344"/>
                  <a:pt x="622838" y="39181"/>
                  <a:pt x="637193" y="48593"/>
                </a:cubicBezTo>
                <a:cubicBezTo>
                  <a:pt x="647681" y="51488"/>
                  <a:pt x="628938" y="47251"/>
                  <a:pt x="661736" y="52178"/>
                </a:cubicBezTo>
                <a:cubicBezTo>
                  <a:pt x="694534" y="57105"/>
                  <a:pt x="801438" y="73787"/>
                  <a:pt x="833982" y="78153"/>
                </a:cubicBezTo>
                <a:cubicBezTo>
                  <a:pt x="866526" y="82519"/>
                  <a:pt x="843637" y="85083"/>
                  <a:pt x="856998" y="85516"/>
                </a:cubicBezTo>
                <a:cubicBezTo>
                  <a:pt x="870359" y="85949"/>
                  <a:pt x="899128" y="78883"/>
                  <a:pt x="914148" y="80753"/>
                </a:cubicBezTo>
                <a:cubicBezTo>
                  <a:pt x="933004" y="82659"/>
                  <a:pt x="935800" y="89960"/>
                  <a:pt x="947118" y="89591"/>
                </a:cubicBezTo>
                <a:cubicBezTo>
                  <a:pt x="957582" y="79374"/>
                  <a:pt x="968693" y="79487"/>
                  <a:pt x="986819" y="85683"/>
                </a:cubicBezTo>
                <a:cubicBezTo>
                  <a:pt x="1020632" y="88467"/>
                  <a:pt x="1020659" y="77957"/>
                  <a:pt x="1053312" y="79472"/>
                </a:cubicBezTo>
                <a:cubicBezTo>
                  <a:pt x="1067641" y="78893"/>
                  <a:pt x="1075307" y="82187"/>
                  <a:pt x="1099213" y="78913"/>
                </a:cubicBezTo>
                <a:cubicBezTo>
                  <a:pt x="1116234" y="79611"/>
                  <a:pt x="1150433" y="81367"/>
                  <a:pt x="1173478" y="71085"/>
                </a:cubicBezTo>
                <a:cubicBezTo>
                  <a:pt x="1198473" y="69776"/>
                  <a:pt x="1180321" y="69312"/>
                  <a:pt x="1207601" y="71902"/>
                </a:cubicBezTo>
                <a:cubicBezTo>
                  <a:pt x="1240927" y="72420"/>
                  <a:pt x="1254799" y="66189"/>
                  <a:pt x="1274057" y="67671"/>
                </a:cubicBezTo>
                <a:cubicBezTo>
                  <a:pt x="1286597" y="63416"/>
                  <a:pt x="1272395" y="68487"/>
                  <a:pt x="1320593" y="63146"/>
                </a:cubicBezTo>
                <a:cubicBezTo>
                  <a:pt x="1339695" y="72605"/>
                  <a:pt x="1356035" y="59669"/>
                  <a:pt x="1372380" y="61707"/>
                </a:cubicBezTo>
                <a:cubicBezTo>
                  <a:pt x="1398302" y="60673"/>
                  <a:pt x="1462014" y="60786"/>
                  <a:pt x="1485648" y="59322"/>
                </a:cubicBezTo>
                <a:cubicBezTo>
                  <a:pt x="1509282" y="57858"/>
                  <a:pt x="1484126" y="55677"/>
                  <a:pt x="1514187" y="52925"/>
                </a:cubicBezTo>
                <a:cubicBezTo>
                  <a:pt x="1569555" y="65174"/>
                  <a:pt x="1600453" y="43129"/>
                  <a:pt x="1656491" y="40431"/>
                </a:cubicBezTo>
                <a:cubicBezTo>
                  <a:pt x="1690508" y="23359"/>
                  <a:pt x="1714615" y="41093"/>
                  <a:pt x="1751810" y="28028"/>
                </a:cubicBezTo>
                <a:cubicBezTo>
                  <a:pt x="1776981" y="24033"/>
                  <a:pt x="1780637" y="27850"/>
                  <a:pt x="1794814" y="25985"/>
                </a:cubicBezTo>
                <a:cubicBezTo>
                  <a:pt x="1808991" y="24120"/>
                  <a:pt x="1824981" y="19624"/>
                  <a:pt x="1836873" y="16837"/>
                </a:cubicBezTo>
                <a:cubicBezTo>
                  <a:pt x="1843238" y="20475"/>
                  <a:pt x="1892709" y="14065"/>
                  <a:pt x="1891567" y="9261"/>
                </a:cubicBezTo>
                <a:cubicBezTo>
                  <a:pt x="1898917" y="10907"/>
                  <a:pt x="1919236" y="17279"/>
                  <a:pt x="1921530" y="9673"/>
                </a:cubicBezTo>
                <a:cubicBezTo>
                  <a:pt x="1959058" y="9592"/>
                  <a:pt x="1980141" y="8525"/>
                  <a:pt x="2012969" y="18663"/>
                </a:cubicBezTo>
                <a:cubicBezTo>
                  <a:pt x="2036300" y="22440"/>
                  <a:pt x="2020005" y="20413"/>
                  <a:pt x="2034526" y="22810"/>
                </a:cubicBezTo>
                <a:cubicBezTo>
                  <a:pt x="2049047" y="25207"/>
                  <a:pt x="2073237" y="20913"/>
                  <a:pt x="2096919" y="20343"/>
                </a:cubicBezTo>
                <a:cubicBezTo>
                  <a:pt x="2120930" y="20475"/>
                  <a:pt x="2148905" y="24557"/>
                  <a:pt x="2166686" y="25985"/>
                </a:cubicBezTo>
                <a:cubicBezTo>
                  <a:pt x="2184467" y="27413"/>
                  <a:pt x="2188709" y="27070"/>
                  <a:pt x="2203604" y="28912"/>
                </a:cubicBezTo>
                <a:cubicBezTo>
                  <a:pt x="2228460" y="25462"/>
                  <a:pt x="2249347" y="27280"/>
                  <a:pt x="2267962" y="34655"/>
                </a:cubicBezTo>
                <a:cubicBezTo>
                  <a:pt x="2282447" y="36548"/>
                  <a:pt x="2275023" y="40857"/>
                  <a:pt x="2285749" y="42654"/>
                </a:cubicBezTo>
                <a:cubicBezTo>
                  <a:pt x="2296475" y="44451"/>
                  <a:pt x="2303314" y="36327"/>
                  <a:pt x="2332319" y="38293"/>
                </a:cubicBezTo>
                <a:cubicBezTo>
                  <a:pt x="2342638" y="38690"/>
                  <a:pt x="2342293" y="46311"/>
                  <a:pt x="2364330" y="47416"/>
                </a:cubicBezTo>
                <a:cubicBezTo>
                  <a:pt x="2386367" y="48521"/>
                  <a:pt x="2474972" y="53278"/>
                  <a:pt x="2507404" y="54450"/>
                </a:cubicBezTo>
                <a:cubicBezTo>
                  <a:pt x="2539836" y="55622"/>
                  <a:pt x="2526706" y="52404"/>
                  <a:pt x="2542253" y="52069"/>
                </a:cubicBezTo>
                <a:cubicBezTo>
                  <a:pt x="2557800" y="51734"/>
                  <a:pt x="2576193" y="43331"/>
                  <a:pt x="2600687" y="52438"/>
                </a:cubicBezTo>
                <a:cubicBezTo>
                  <a:pt x="2619009" y="47593"/>
                  <a:pt x="2619480" y="58712"/>
                  <a:pt x="2639796" y="61580"/>
                </a:cubicBezTo>
                <a:cubicBezTo>
                  <a:pt x="2651005" y="65638"/>
                  <a:pt x="2665035" y="64461"/>
                  <a:pt x="2674289" y="67260"/>
                </a:cubicBezTo>
                <a:cubicBezTo>
                  <a:pt x="2683543" y="70059"/>
                  <a:pt x="2690859" y="70563"/>
                  <a:pt x="2697705" y="73610"/>
                </a:cubicBezTo>
                <a:cubicBezTo>
                  <a:pt x="2704551" y="76657"/>
                  <a:pt x="2706632" y="82764"/>
                  <a:pt x="2715363" y="85542"/>
                </a:cubicBezTo>
                <a:cubicBezTo>
                  <a:pt x="2724094" y="88320"/>
                  <a:pt x="2737748" y="93210"/>
                  <a:pt x="2747711" y="95041"/>
                </a:cubicBezTo>
                <a:cubicBezTo>
                  <a:pt x="2757674" y="96872"/>
                  <a:pt x="2756162" y="94038"/>
                  <a:pt x="2775143" y="96530"/>
                </a:cubicBezTo>
                <a:cubicBezTo>
                  <a:pt x="2806082" y="101851"/>
                  <a:pt x="2833945" y="105706"/>
                  <a:pt x="2868742" y="105230"/>
                </a:cubicBezTo>
                <a:cubicBezTo>
                  <a:pt x="2875265" y="114937"/>
                  <a:pt x="2885652" y="110531"/>
                  <a:pt x="2899543" y="105394"/>
                </a:cubicBezTo>
                <a:cubicBezTo>
                  <a:pt x="2925511" y="112474"/>
                  <a:pt x="2969369" y="117959"/>
                  <a:pt x="3013791" y="133788"/>
                </a:cubicBezTo>
                <a:cubicBezTo>
                  <a:pt x="3032699" y="143490"/>
                  <a:pt x="3036873" y="145156"/>
                  <a:pt x="3050423" y="147827"/>
                </a:cubicBezTo>
                <a:lnTo>
                  <a:pt x="3067990" y="151167"/>
                </a:lnTo>
                <a:lnTo>
                  <a:pt x="3067990" y="5306208"/>
                </a:lnTo>
                <a:lnTo>
                  <a:pt x="3067989" y="5306208"/>
                </a:lnTo>
                <a:lnTo>
                  <a:pt x="3067989" y="4893381"/>
                </a:lnTo>
                <a:lnTo>
                  <a:pt x="3043495" y="4888945"/>
                </a:lnTo>
                <a:cubicBezTo>
                  <a:pt x="3028259" y="4893118"/>
                  <a:pt x="3019652" y="4892952"/>
                  <a:pt x="3013339" y="4882572"/>
                </a:cubicBezTo>
                <a:cubicBezTo>
                  <a:pt x="2976030" y="4880406"/>
                  <a:pt x="2937572" y="4854236"/>
                  <a:pt x="2913679" y="4866583"/>
                </a:cubicBezTo>
                <a:cubicBezTo>
                  <a:pt x="2915195" y="4844724"/>
                  <a:pt x="2901822" y="4852928"/>
                  <a:pt x="2875805" y="4847666"/>
                </a:cubicBezTo>
                <a:cubicBezTo>
                  <a:pt x="2857196" y="4841543"/>
                  <a:pt x="2817003" y="4828668"/>
                  <a:pt x="2802025" y="4822783"/>
                </a:cubicBezTo>
                <a:cubicBezTo>
                  <a:pt x="2787047" y="4816898"/>
                  <a:pt x="2775570" y="4821194"/>
                  <a:pt x="2760539" y="4815530"/>
                </a:cubicBezTo>
                <a:cubicBezTo>
                  <a:pt x="2767288" y="4796834"/>
                  <a:pt x="2677653" y="4809589"/>
                  <a:pt x="2711840" y="4795862"/>
                </a:cubicBezTo>
                <a:cubicBezTo>
                  <a:pt x="2686235" y="4784723"/>
                  <a:pt x="2695650" y="4790294"/>
                  <a:pt x="2682112" y="4795333"/>
                </a:cubicBezTo>
                <a:cubicBezTo>
                  <a:pt x="2649913" y="4790479"/>
                  <a:pt x="2647066" y="4789023"/>
                  <a:pt x="2609911" y="4793621"/>
                </a:cubicBezTo>
                <a:cubicBezTo>
                  <a:pt x="2593415" y="4792900"/>
                  <a:pt x="2587573" y="4790380"/>
                  <a:pt x="2572897" y="4788900"/>
                </a:cubicBezTo>
                <a:cubicBezTo>
                  <a:pt x="2558221" y="4787420"/>
                  <a:pt x="2550125" y="4788497"/>
                  <a:pt x="2521855" y="4784742"/>
                </a:cubicBezTo>
                <a:cubicBezTo>
                  <a:pt x="2499495" y="4780034"/>
                  <a:pt x="2483262" y="4781350"/>
                  <a:pt x="2465205" y="4778639"/>
                </a:cubicBezTo>
                <a:cubicBezTo>
                  <a:pt x="2447148" y="4775928"/>
                  <a:pt x="2436144" y="4771669"/>
                  <a:pt x="2413515" y="4768475"/>
                </a:cubicBezTo>
                <a:cubicBezTo>
                  <a:pt x="2394088" y="4759549"/>
                  <a:pt x="2320814" y="4780944"/>
                  <a:pt x="2306138" y="4754193"/>
                </a:cubicBezTo>
                <a:cubicBezTo>
                  <a:pt x="2253007" y="4759585"/>
                  <a:pt x="2237974" y="4748779"/>
                  <a:pt x="2194302" y="4744039"/>
                </a:cubicBezTo>
                <a:cubicBezTo>
                  <a:pt x="2152070" y="4739084"/>
                  <a:pt x="2146753" y="4742096"/>
                  <a:pt x="2102639" y="4729235"/>
                </a:cubicBezTo>
                <a:cubicBezTo>
                  <a:pt x="2068179" y="4716412"/>
                  <a:pt x="2049689" y="4712365"/>
                  <a:pt x="2009484" y="4709589"/>
                </a:cubicBezTo>
                <a:cubicBezTo>
                  <a:pt x="2006497" y="4717158"/>
                  <a:pt x="1958536" y="4701984"/>
                  <a:pt x="1950778" y="4699749"/>
                </a:cubicBezTo>
                <a:cubicBezTo>
                  <a:pt x="1951667" y="4704726"/>
                  <a:pt x="1926336" y="4706913"/>
                  <a:pt x="1919770" y="4702723"/>
                </a:cubicBezTo>
                <a:cubicBezTo>
                  <a:pt x="1861690" y="4705646"/>
                  <a:pt x="1843962" y="4724688"/>
                  <a:pt x="1800432" y="4714687"/>
                </a:cubicBezTo>
                <a:cubicBezTo>
                  <a:pt x="1766454" y="4714617"/>
                  <a:pt x="1768076" y="4724355"/>
                  <a:pt x="1719261" y="4724244"/>
                </a:cubicBezTo>
                <a:cubicBezTo>
                  <a:pt x="1698725" y="4728489"/>
                  <a:pt x="1704876" y="4720084"/>
                  <a:pt x="1679325" y="4720398"/>
                </a:cubicBezTo>
                <a:cubicBezTo>
                  <a:pt x="1646713" y="4738364"/>
                  <a:pt x="1612035" y="4726657"/>
                  <a:pt x="1565956" y="4726125"/>
                </a:cubicBezTo>
                <a:cubicBezTo>
                  <a:pt x="1509596" y="4724792"/>
                  <a:pt x="1462482" y="4732200"/>
                  <a:pt x="1413439" y="4724264"/>
                </a:cubicBezTo>
                <a:cubicBezTo>
                  <a:pt x="1395410" y="4730641"/>
                  <a:pt x="1371319" y="4739221"/>
                  <a:pt x="1351513" y="4728134"/>
                </a:cubicBezTo>
                <a:cubicBezTo>
                  <a:pt x="1299513" y="4729900"/>
                  <a:pt x="1305583" y="4734952"/>
                  <a:pt x="1285766" y="4728501"/>
                </a:cubicBezTo>
                <a:cubicBezTo>
                  <a:pt x="1246313" y="4730975"/>
                  <a:pt x="1252677" y="4725316"/>
                  <a:pt x="1217013" y="4722250"/>
                </a:cubicBezTo>
                <a:cubicBezTo>
                  <a:pt x="1187972" y="4717535"/>
                  <a:pt x="1202419" y="4717968"/>
                  <a:pt x="1175553" y="4717397"/>
                </a:cubicBezTo>
                <a:cubicBezTo>
                  <a:pt x="1150152" y="4726111"/>
                  <a:pt x="1132757" y="4715339"/>
                  <a:pt x="1125937" y="4713080"/>
                </a:cubicBezTo>
                <a:cubicBezTo>
                  <a:pt x="1101933" y="4714551"/>
                  <a:pt x="1066390" y="4702547"/>
                  <a:pt x="1070414" y="4718045"/>
                </a:cubicBezTo>
                <a:cubicBezTo>
                  <a:pt x="1036699" y="4697042"/>
                  <a:pt x="1037956" y="4718362"/>
                  <a:pt x="1001930" y="4712953"/>
                </a:cubicBezTo>
                <a:cubicBezTo>
                  <a:pt x="982943" y="4705262"/>
                  <a:pt x="958349" y="4701127"/>
                  <a:pt x="946429" y="4710733"/>
                </a:cubicBezTo>
                <a:cubicBezTo>
                  <a:pt x="873991" y="4698538"/>
                  <a:pt x="917810" y="4694854"/>
                  <a:pt x="843959" y="4682048"/>
                </a:cubicBezTo>
                <a:cubicBezTo>
                  <a:pt x="805648" y="4675599"/>
                  <a:pt x="748814" y="4673116"/>
                  <a:pt x="719028" y="4663910"/>
                </a:cubicBezTo>
                <a:cubicBezTo>
                  <a:pt x="689242" y="4654703"/>
                  <a:pt x="681940" y="4658862"/>
                  <a:pt x="658894" y="4652209"/>
                </a:cubicBezTo>
                <a:cubicBezTo>
                  <a:pt x="635848" y="4645555"/>
                  <a:pt x="606360" y="4645052"/>
                  <a:pt x="587813" y="4641642"/>
                </a:cubicBezTo>
                <a:cubicBezTo>
                  <a:pt x="569266" y="4638232"/>
                  <a:pt x="549985" y="4630114"/>
                  <a:pt x="547611" y="4631750"/>
                </a:cubicBezTo>
                <a:cubicBezTo>
                  <a:pt x="510247" y="4623077"/>
                  <a:pt x="499088" y="4633791"/>
                  <a:pt x="476778" y="4615662"/>
                </a:cubicBezTo>
                <a:cubicBezTo>
                  <a:pt x="457686" y="4613372"/>
                  <a:pt x="453369" y="4611385"/>
                  <a:pt x="433058" y="4610953"/>
                </a:cubicBezTo>
                <a:cubicBezTo>
                  <a:pt x="412747" y="4610521"/>
                  <a:pt x="383201" y="4613107"/>
                  <a:pt x="354910" y="4613069"/>
                </a:cubicBezTo>
                <a:cubicBezTo>
                  <a:pt x="325594" y="4614825"/>
                  <a:pt x="324861" y="4631623"/>
                  <a:pt x="297551" y="4614611"/>
                </a:cubicBezTo>
                <a:cubicBezTo>
                  <a:pt x="297827" y="4618223"/>
                  <a:pt x="283633" y="4619398"/>
                  <a:pt x="279981" y="4619280"/>
                </a:cubicBezTo>
                <a:lnTo>
                  <a:pt x="251060" y="4621023"/>
                </a:lnTo>
                <a:lnTo>
                  <a:pt x="248621" y="4615319"/>
                </a:lnTo>
                <a:cubicBezTo>
                  <a:pt x="237819" y="4612965"/>
                  <a:pt x="219269" y="4618593"/>
                  <a:pt x="208474" y="4619602"/>
                </a:cubicBezTo>
                <a:lnTo>
                  <a:pt x="183850" y="4621375"/>
                </a:lnTo>
                <a:lnTo>
                  <a:pt x="174486" y="4620574"/>
                </a:lnTo>
                <a:lnTo>
                  <a:pt x="170493" y="4620635"/>
                </a:lnTo>
                <a:lnTo>
                  <a:pt x="160178" y="4616375"/>
                </a:lnTo>
                <a:cubicBezTo>
                  <a:pt x="150587" y="4615308"/>
                  <a:pt x="143414" y="4608454"/>
                  <a:pt x="137679" y="4607411"/>
                </a:cubicBezTo>
                <a:cubicBezTo>
                  <a:pt x="131944" y="4606369"/>
                  <a:pt x="130252" y="4614284"/>
                  <a:pt x="125767" y="4610124"/>
                </a:cubicBezTo>
                <a:cubicBezTo>
                  <a:pt x="131450" y="4607091"/>
                  <a:pt x="122536" y="4604620"/>
                  <a:pt x="118604" y="4602416"/>
                </a:cubicBezTo>
                <a:lnTo>
                  <a:pt x="82934" y="4599702"/>
                </a:lnTo>
                <a:cubicBezTo>
                  <a:pt x="39823" y="4602644"/>
                  <a:pt x="55074" y="4589236"/>
                  <a:pt x="41888" y="4597726"/>
                </a:cubicBezTo>
                <a:cubicBezTo>
                  <a:pt x="25543" y="4601103"/>
                  <a:pt x="15576" y="4602785"/>
                  <a:pt x="8238" y="4603430"/>
                </a:cubicBezTo>
                <a:lnTo>
                  <a:pt x="0" y="4603190"/>
                </a:lnTo>
                <a:close/>
              </a:path>
            </a:pathLst>
          </a:custGeom>
        </p:spPr>
      </p:pic>
      <p:pic>
        <p:nvPicPr>
          <p:cNvPr id="4" name="Obrázek 3" descr="Nikolos Kalamata Extra panenský olivový olej 0,4 - 0,6% 3l - plech">
            <a:extLst>
              <a:ext uri="{FF2B5EF4-FFF2-40B4-BE49-F238E27FC236}">
                <a16:creationId xmlns:a16="http://schemas.microsoft.com/office/drawing/2014/main" id="{F246A48A-AC35-9FDD-E7E8-9F5A43E705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983" r="25336" b="2"/>
          <a:stretch>
            <a:fillRect/>
          </a:stretch>
        </p:blipFill>
        <p:spPr>
          <a:xfrm>
            <a:off x="6379307" y="1278"/>
            <a:ext cx="3067990" cy="5149699"/>
          </a:xfrm>
          <a:custGeom>
            <a:avLst/>
            <a:gdLst/>
            <a:ahLst/>
            <a:cxnLst/>
            <a:rect l="l" t="t" r="r" b="b"/>
            <a:pathLst>
              <a:path w="3067990" h="5149699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42105" y="469033"/>
                  <a:pt x="3051256" y="471666"/>
                  <a:pt x="3059006" y="473639"/>
                </a:cubicBezTo>
                <a:lnTo>
                  <a:pt x="3067990" y="474231"/>
                </a:lnTo>
                <a:lnTo>
                  <a:pt x="3067990" y="5066330"/>
                </a:lnTo>
                <a:lnTo>
                  <a:pt x="3036249" y="5071710"/>
                </a:lnTo>
                <a:cubicBezTo>
                  <a:pt x="3028911" y="5072355"/>
                  <a:pt x="3024202" y="5071963"/>
                  <a:pt x="3018374" y="5071188"/>
                </a:cubicBezTo>
                <a:cubicBezTo>
                  <a:pt x="2981557" y="5076634"/>
                  <a:pt x="2975787" y="5078874"/>
                  <a:pt x="2928454" y="5083368"/>
                </a:cubicBezTo>
                <a:cubicBezTo>
                  <a:pt x="2902026" y="5096160"/>
                  <a:pt x="2894473" y="5096992"/>
                  <a:pt x="2874456" y="5102330"/>
                </a:cubicBezTo>
                <a:cubicBezTo>
                  <a:pt x="2849799" y="5110661"/>
                  <a:pt x="2856324" y="5116728"/>
                  <a:pt x="2826359" y="5120681"/>
                </a:cubicBezTo>
                <a:cubicBezTo>
                  <a:pt x="2811152" y="5125070"/>
                  <a:pt x="2799749" y="5135440"/>
                  <a:pt x="2790273" y="5139251"/>
                </a:cubicBezTo>
                <a:cubicBezTo>
                  <a:pt x="2780797" y="5143062"/>
                  <a:pt x="2776994" y="5141825"/>
                  <a:pt x="2761021" y="5144617"/>
                </a:cubicBezTo>
                <a:cubicBezTo>
                  <a:pt x="2750399" y="5143672"/>
                  <a:pt x="2716008" y="5143647"/>
                  <a:pt x="2709599" y="5145416"/>
                </a:cubicBezTo>
                <a:cubicBezTo>
                  <a:pt x="2691337" y="5155744"/>
                  <a:pt x="2674953" y="5144170"/>
                  <a:pt x="2643019" y="5144002"/>
                </a:cubicBezTo>
                <a:lnTo>
                  <a:pt x="2605306" y="5145401"/>
                </a:lnTo>
                <a:cubicBezTo>
                  <a:pt x="2598456" y="5139894"/>
                  <a:pt x="2544492" y="5137937"/>
                  <a:pt x="2540666" y="5130474"/>
                </a:cubicBezTo>
                <a:cubicBezTo>
                  <a:pt x="2520890" y="5122976"/>
                  <a:pt x="2520818" y="5104076"/>
                  <a:pt x="2490181" y="5096885"/>
                </a:cubicBezTo>
                <a:cubicBezTo>
                  <a:pt x="2473666" y="5089694"/>
                  <a:pt x="2482843" y="5107802"/>
                  <a:pt x="2441578" y="5087331"/>
                </a:cubicBezTo>
                <a:cubicBezTo>
                  <a:pt x="2404207" y="5055658"/>
                  <a:pt x="2246399" y="5032666"/>
                  <a:pt x="2239061" y="4977592"/>
                </a:cubicBezTo>
                <a:cubicBezTo>
                  <a:pt x="2172141" y="4959717"/>
                  <a:pt x="2228317" y="4960563"/>
                  <a:pt x="2138397" y="4945422"/>
                </a:cubicBezTo>
                <a:cubicBezTo>
                  <a:pt x="2058643" y="4932605"/>
                  <a:pt x="1820980" y="4910463"/>
                  <a:pt x="1766888" y="4891159"/>
                </a:cubicBezTo>
                <a:cubicBezTo>
                  <a:pt x="1693746" y="4881380"/>
                  <a:pt x="1731387" y="4880829"/>
                  <a:pt x="1699544" y="4886748"/>
                </a:cubicBezTo>
                <a:cubicBezTo>
                  <a:pt x="1645920" y="4895473"/>
                  <a:pt x="1642875" y="4877798"/>
                  <a:pt x="1607580" y="4879045"/>
                </a:cubicBezTo>
                <a:cubicBezTo>
                  <a:pt x="1555088" y="4865773"/>
                  <a:pt x="1453749" y="4859346"/>
                  <a:pt x="1384598" y="4845217"/>
                </a:cubicBezTo>
                <a:cubicBezTo>
                  <a:pt x="1326341" y="4835627"/>
                  <a:pt x="1315092" y="4821514"/>
                  <a:pt x="1258391" y="4816554"/>
                </a:cubicBezTo>
                <a:cubicBezTo>
                  <a:pt x="1226403" y="4808063"/>
                  <a:pt x="1218929" y="4802264"/>
                  <a:pt x="1192670" y="4794273"/>
                </a:cubicBezTo>
                <a:cubicBezTo>
                  <a:pt x="1172212" y="4781098"/>
                  <a:pt x="1134543" y="4780537"/>
                  <a:pt x="1100484" y="4773564"/>
                </a:cubicBezTo>
                <a:cubicBezTo>
                  <a:pt x="1083354" y="4772013"/>
                  <a:pt x="1065276" y="4777578"/>
                  <a:pt x="1028112" y="4767096"/>
                </a:cubicBezTo>
                <a:cubicBezTo>
                  <a:pt x="999846" y="4759146"/>
                  <a:pt x="967016" y="4743196"/>
                  <a:pt x="963745" y="4764863"/>
                </a:cubicBezTo>
                <a:cubicBezTo>
                  <a:pt x="935062" y="4736624"/>
                  <a:pt x="945601" y="4756035"/>
                  <a:pt x="908364" y="4755572"/>
                </a:cubicBezTo>
                <a:cubicBezTo>
                  <a:pt x="831301" y="4740343"/>
                  <a:pt x="772395" y="4745078"/>
                  <a:pt x="699185" y="4729739"/>
                </a:cubicBezTo>
                <a:cubicBezTo>
                  <a:pt x="680644" y="4710950"/>
                  <a:pt x="671269" y="4756745"/>
                  <a:pt x="624173" y="4712819"/>
                </a:cubicBezTo>
                <a:cubicBezTo>
                  <a:pt x="620673" y="4715011"/>
                  <a:pt x="605890" y="4702494"/>
                  <a:pt x="587551" y="4697060"/>
                </a:cubicBezTo>
                <a:cubicBezTo>
                  <a:pt x="569213" y="4691626"/>
                  <a:pt x="529126" y="4697683"/>
                  <a:pt x="514142" y="4680213"/>
                </a:cubicBezTo>
                <a:cubicBezTo>
                  <a:pt x="490554" y="4678007"/>
                  <a:pt x="455880" y="4670399"/>
                  <a:pt x="435429" y="4669695"/>
                </a:cubicBezTo>
                <a:cubicBezTo>
                  <a:pt x="414978" y="4668991"/>
                  <a:pt x="413693" y="4665510"/>
                  <a:pt x="398498" y="4661863"/>
                </a:cubicBezTo>
                <a:lnTo>
                  <a:pt x="391864" y="4657306"/>
                </a:lnTo>
                <a:lnTo>
                  <a:pt x="393991" y="4656812"/>
                </a:lnTo>
                <a:cubicBezTo>
                  <a:pt x="393161" y="4656323"/>
                  <a:pt x="391036" y="4655963"/>
                  <a:pt x="390744" y="4656537"/>
                </a:cubicBezTo>
                <a:lnTo>
                  <a:pt x="391864" y="4657306"/>
                </a:lnTo>
                <a:lnTo>
                  <a:pt x="389463" y="4657864"/>
                </a:lnTo>
                <a:cubicBezTo>
                  <a:pt x="384571" y="4657809"/>
                  <a:pt x="375254" y="4657079"/>
                  <a:pt x="358382" y="4654871"/>
                </a:cubicBezTo>
                <a:cubicBezTo>
                  <a:pt x="339824" y="4647350"/>
                  <a:pt x="313263" y="4650730"/>
                  <a:pt x="294208" y="4644982"/>
                </a:cubicBezTo>
                <a:cubicBezTo>
                  <a:pt x="275153" y="4639233"/>
                  <a:pt x="255232" y="4631558"/>
                  <a:pt x="240522" y="4627439"/>
                </a:cubicBezTo>
                <a:cubicBezTo>
                  <a:pt x="212762" y="4619907"/>
                  <a:pt x="228727" y="4611264"/>
                  <a:pt x="188294" y="4613207"/>
                </a:cubicBezTo>
                <a:cubicBezTo>
                  <a:pt x="165514" y="4608090"/>
                  <a:pt x="132086" y="4618695"/>
                  <a:pt x="107016" y="4612605"/>
                </a:cubicBezTo>
                <a:cubicBezTo>
                  <a:pt x="79461" y="4604732"/>
                  <a:pt x="82214" y="4605717"/>
                  <a:pt x="48463" y="4601378"/>
                </a:cubicBezTo>
                <a:lnTo>
                  <a:pt x="0" y="4601647"/>
                </a:lnTo>
                <a:close/>
              </a:path>
            </a:pathLst>
          </a:cu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6C960DA-21F8-721B-D2A4-FBD363AC5E69}"/>
              </a:ext>
            </a:extLst>
          </p:cNvPr>
          <p:cNvSpPr txBox="1"/>
          <p:nvPr/>
        </p:nvSpPr>
        <p:spPr>
          <a:xfrm>
            <a:off x="3438" y="6488252"/>
            <a:ext cx="31970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12,13,14,15</a:t>
            </a:r>
          </a:p>
        </p:txBody>
      </p:sp>
    </p:spTree>
    <p:extLst>
      <p:ext uri="{BB962C8B-B14F-4D97-AF65-F5344CB8AC3E}">
        <p14:creationId xmlns:p14="http://schemas.microsoft.com/office/powerpoint/2010/main" val="3272155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6B3B5F-78F8-3304-812A-365FBD81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52" y="399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err="1">
                <a:latin typeface="+mj-lt"/>
                <a:ea typeface="+mj-ea"/>
                <a:cs typeface="+mj-cs"/>
              </a:rPr>
              <a:t>Řečtina</a:t>
            </a:r>
            <a:r>
              <a:rPr lang="en-US" sz="2800" kern="120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8946C64-0938-72A3-76BA-AAB413827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452" y="1424093"/>
            <a:ext cx="3640189" cy="44149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err="1"/>
              <a:t>Ahoj</a:t>
            </a:r>
            <a:r>
              <a:rPr lang="en-US"/>
              <a:t>- </a:t>
            </a:r>
            <a:r>
              <a:rPr lang="en-US">
                <a:ea typeface="+mn-lt"/>
                <a:cs typeface="+mn-lt"/>
              </a:rPr>
              <a:t>Γεια</a:t>
            </a:r>
            <a:r>
              <a:rPr lang="en-US"/>
              <a:t> (Jásu)</a:t>
            </a:r>
            <a:endParaRPr lang="en-US" sz="1200">
              <a:solidFill>
                <a:srgbClr val="474747"/>
              </a:solidFill>
              <a:latin typeface="Consolas"/>
            </a:endParaRPr>
          </a:p>
          <a:p>
            <a:r>
              <a:rPr lang="en-US"/>
              <a:t>Jak se </a:t>
            </a:r>
            <a:r>
              <a:rPr lang="en-US" err="1"/>
              <a:t>máš</a:t>
            </a:r>
            <a:r>
              <a:rPr lang="en-US"/>
              <a:t>- </a:t>
            </a:r>
            <a:r>
              <a:rPr lang="en-US" err="1"/>
              <a:t>Τι</a:t>
            </a:r>
            <a:r>
              <a:rPr lang="en-US"/>
              <a:t> </a:t>
            </a:r>
            <a:r>
              <a:rPr lang="en-US" err="1"/>
              <a:t>κάνετε</a:t>
            </a:r>
            <a:r>
              <a:rPr lang="en-US"/>
              <a:t> ( Ti </a:t>
            </a:r>
            <a:r>
              <a:rPr lang="en-US" err="1"/>
              <a:t>kanáte</a:t>
            </a:r>
            <a:r>
              <a:rPr lang="en-US"/>
              <a:t>)</a:t>
            </a:r>
          </a:p>
          <a:p>
            <a:r>
              <a:rPr lang="en-US" err="1"/>
              <a:t>Jmenuji</a:t>
            </a:r>
            <a:r>
              <a:rPr lang="en-US"/>
              <a:t> se- </a:t>
            </a:r>
            <a:r>
              <a:rPr lang="en-US" err="1"/>
              <a:t>Το</a:t>
            </a:r>
            <a:r>
              <a:rPr lang="en-US"/>
              <a:t> </a:t>
            </a:r>
            <a:r>
              <a:rPr lang="en-US" err="1"/>
              <a:t>όνομά</a:t>
            </a:r>
            <a:r>
              <a:rPr lang="en-US"/>
              <a:t> </a:t>
            </a:r>
            <a:r>
              <a:rPr lang="en-US" err="1"/>
              <a:t>μου</a:t>
            </a:r>
            <a:r>
              <a:rPr lang="en-US"/>
              <a:t> </a:t>
            </a:r>
            <a:r>
              <a:rPr lang="en-US" err="1"/>
              <a:t>είν</a:t>
            </a:r>
            <a:r>
              <a:rPr lang="en-US"/>
              <a:t>αι (To </a:t>
            </a:r>
            <a:r>
              <a:rPr lang="en-US" err="1"/>
              <a:t>ónomá</a:t>
            </a:r>
            <a:r>
              <a:rPr lang="en-US"/>
              <a:t> mou </a:t>
            </a:r>
            <a:r>
              <a:rPr lang="en-US" err="1"/>
              <a:t>eínai</a:t>
            </a:r>
            <a:r>
              <a:rPr lang="en-US"/>
              <a:t>)</a:t>
            </a:r>
          </a:p>
          <a:p>
            <a:r>
              <a:rPr lang="en-US" err="1"/>
              <a:t>Děkuji</a:t>
            </a:r>
            <a:r>
              <a:rPr lang="en-US"/>
              <a:t>- Σας </a:t>
            </a:r>
            <a:r>
              <a:rPr lang="en-US" err="1"/>
              <a:t>ευχ</a:t>
            </a:r>
            <a:r>
              <a:rPr lang="en-US"/>
              <a:t>α</a:t>
            </a:r>
            <a:r>
              <a:rPr lang="en-US" err="1"/>
              <a:t>ριστώ</a:t>
            </a:r>
            <a:r>
              <a:rPr lang="en-US"/>
              <a:t> ( Sas </a:t>
            </a:r>
            <a:r>
              <a:rPr lang="en-US" err="1"/>
              <a:t>efcharistó</a:t>
            </a:r>
            <a:r>
              <a:rPr lang="en-US"/>
              <a:t>)</a:t>
            </a:r>
          </a:p>
          <a:p>
            <a:r>
              <a:rPr lang="en-US" err="1"/>
              <a:t>Prosim</a:t>
            </a:r>
            <a:r>
              <a:rPr lang="en-US"/>
              <a:t>- Παρακα</a:t>
            </a:r>
            <a:r>
              <a:rPr lang="en-US" err="1"/>
              <a:t>λώ</a:t>
            </a:r>
            <a:r>
              <a:rPr lang="en-US"/>
              <a:t> (</a:t>
            </a:r>
            <a:r>
              <a:rPr lang="en-US" err="1"/>
              <a:t>Parakálo</a:t>
            </a:r>
            <a:r>
              <a:rPr lang="en-US"/>
              <a:t>) </a:t>
            </a:r>
          </a:p>
          <a:p>
            <a:endParaRPr lang="en-US"/>
          </a:p>
        </p:txBody>
      </p:sp>
      <p:pic>
        <p:nvPicPr>
          <p:cNvPr id="10" name="Zástupný obsah 9" descr="Řečtina: nejstarší jazyk lidstva | Magazín Radynacestu.cz">
            <a:extLst>
              <a:ext uri="{FF2B5EF4-FFF2-40B4-BE49-F238E27FC236}">
                <a16:creationId xmlns:a16="http://schemas.microsoft.com/office/drawing/2014/main" id="{560B4311-231C-7609-8476-E0922ED73B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2621" y="1175516"/>
            <a:ext cx="6922008" cy="49146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140F02F-2E49-37CB-FF1B-8F67D78DD4F8}"/>
              </a:ext>
            </a:extLst>
          </p:cNvPr>
          <p:cNvSpPr txBox="1"/>
          <p:nvPr/>
        </p:nvSpPr>
        <p:spPr>
          <a:xfrm>
            <a:off x="-2813" y="6488250"/>
            <a:ext cx="1656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16</a:t>
            </a:r>
          </a:p>
        </p:txBody>
      </p:sp>
    </p:spTree>
    <p:extLst>
      <p:ext uri="{BB962C8B-B14F-4D97-AF65-F5344CB8AC3E}">
        <p14:creationId xmlns:p14="http://schemas.microsoft.com/office/powerpoint/2010/main" val="132019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DD0A8E-1D25-E5E7-7E90-E4FE9ACB8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err="1">
                <a:latin typeface="+mj-lt"/>
                <a:ea typeface="+mj-ea"/>
                <a:cs typeface="+mj-cs"/>
              </a:rPr>
              <a:t>Známé</a:t>
            </a:r>
            <a:r>
              <a:rPr lang="en-US" kern="1200">
                <a:latin typeface="+mj-lt"/>
                <a:ea typeface="+mj-ea"/>
                <a:cs typeface="+mj-cs"/>
              </a:rPr>
              <a:t> </a:t>
            </a:r>
            <a:r>
              <a:rPr lang="en-US" kern="1200" err="1">
                <a:latin typeface="+mj-lt"/>
                <a:ea typeface="+mj-ea"/>
                <a:cs typeface="+mj-cs"/>
              </a:rPr>
              <a:t>osobnosti</a:t>
            </a:r>
            <a:endParaRPr lang="en-US" kern="1200">
              <a:latin typeface="+mj-lt"/>
            </a:endParaRPr>
          </a:p>
        </p:txBody>
      </p:sp>
      <p:pic>
        <p:nvPicPr>
          <p:cNvPr id="7" name="Obrázek 6" descr="Alexandr Veliký – Wikipedie">
            <a:extLst>
              <a:ext uri="{FF2B5EF4-FFF2-40B4-BE49-F238E27FC236}">
                <a16:creationId xmlns:a16="http://schemas.microsoft.com/office/drawing/2014/main" id="{C48949EF-BC5D-49FC-D708-26E1D2D3BE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93" r="-2" b="-2"/>
          <a:stretch>
            <a:fillRect/>
          </a:stretch>
        </p:blipFill>
        <p:spPr>
          <a:xfrm>
            <a:off x="9259039" y="-13"/>
            <a:ext cx="2926060" cy="4005072"/>
          </a:xfrm>
          <a:prstGeom prst="rect">
            <a:avLst/>
          </a:prstGeom>
        </p:spPr>
      </p:pic>
      <p:pic>
        <p:nvPicPr>
          <p:cNvPr id="4" name="Obrázek 3" descr="Démokritos – Wikipedie">
            <a:extLst>
              <a:ext uri="{FF2B5EF4-FFF2-40B4-BE49-F238E27FC236}">
                <a16:creationId xmlns:a16="http://schemas.microsoft.com/office/drawing/2014/main" id="{AB80D78F-0306-5F9E-D075-B30675B12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0" b="3"/>
          <a:stretch>
            <a:fillRect/>
          </a:stretch>
        </p:blipFill>
        <p:spPr>
          <a:xfrm>
            <a:off x="6096733" y="8"/>
            <a:ext cx="2935224" cy="4005067"/>
          </a:xfrm>
          <a:prstGeom prst="rect">
            <a:avLst/>
          </a:prstGeom>
        </p:spPr>
      </p:pic>
      <p:pic>
        <p:nvPicPr>
          <p:cNvPr id="12" name="Zástupný obsah 11" descr="CYPRUS: Myth and Cult of Aphrodite on Cyprus">
            <a:extLst>
              <a:ext uri="{FF2B5EF4-FFF2-40B4-BE49-F238E27FC236}">
                <a16:creationId xmlns:a16="http://schemas.microsoft.com/office/drawing/2014/main" id="{64BDCDD7-6181-BFEE-8A20-FC3E38A0C5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r="-3" b="8577"/>
          <a:stretch>
            <a:fillRect/>
          </a:stretch>
        </p:blipFill>
        <p:spPr>
          <a:xfrm>
            <a:off x="6587" y="13"/>
            <a:ext cx="2935224" cy="4005071"/>
          </a:xfrm>
          <a:prstGeom prst="rect">
            <a:avLst/>
          </a:prstGeom>
        </p:spPr>
      </p:pic>
      <p:pic>
        <p:nvPicPr>
          <p:cNvPr id="6" name="Obrázek 5" descr="Aristoteles citáty: 199 moudrých citátů k zamyšlení | Citáty slavných  osobností">
            <a:extLst>
              <a:ext uri="{FF2B5EF4-FFF2-40B4-BE49-F238E27FC236}">
                <a16:creationId xmlns:a16="http://schemas.microsoft.com/office/drawing/2014/main" id="{D9FF28A7-3B62-7CD0-4F04-BD2E8927B0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6" r="3" b="3"/>
          <a:stretch>
            <a:fillRect/>
          </a:stretch>
        </p:blipFill>
        <p:spPr>
          <a:xfrm>
            <a:off x="3045757" y="-9"/>
            <a:ext cx="2935224" cy="400507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403280-BF66-7009-C6F1-C66E353FF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266" y="4440602"/>
            <a:ext cx="7104188" cy="164592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Aphrodite</a:t>
            </a:r>
          </a:p>
          <a:p>
            <a:r>
              <a:rPr lang="en-US" err="1"/>
              <a:t>Aristroteles</a:t>
            </a:r>
            <a:endParaRPr lang="en-US"/>
          </a:p>
          <a:p>
            <a:r>
              <a:rPr lang="en-US"/>
              <a:t>Demokritos</a:t>
            </a:r>
          </a:p>
          <a:p>
            <a:r>
              <a:rPr lang="en-US"/>
              <a:t>Alexander </a:t>
            </a:r>
            <a:r>
              <a:rPr lang="en-US" err="1"/>
              <a:t>Veliký</a:t>
            </a:r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FF4D873-A373-9270-19A9-13573EB8FC5F}"/>
              </a:ext>
            </a:extLst>
          </p:cNvPr>
          <p:cNvSpPr txBox="1"/>
          <p:nvPr/>
        </p:nvSpPr>
        <p:spPr>
          <a:xfrm>
            <a:off x="-3439" y="6490752"/>
            <a:ext cx="23853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Obr. 17,18,19,20</a:t>
            </a:r>
          </a:p>
        </p:txBody>
      </p:sp>
    </p:spTree>
    <p:extLst>
      <p:ext uri="{BB962C8B-B14F-4D97-AF65-F5344CB8AC3E}">
        <p14:creationId xmlns:p14="http://schemas.microsoft.com/office/powerpoint/2010/main" val="26554195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20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systému Office</vt:lpstr>
      <vt:lpstr>  </vt:lpstr>
      <vt:lpstr>Prezentace aplikace PowerPoint</vt:lpstr>
      <vt:lpstr>Prezentace aplikace PowerPoint</vt:lpstr>
      <vt:lpstr>Hlavní informace</vt:lpstr>
      <vt:lpstr>Zeměpisné údáje</vt:lpstr>
      <vt:lpstr>Ekonomika a průmysl</vt:lpstr>
      <vt:lpstr>Typické produkty</vt:lpstr>
      <vt:lpstr>Řečtina </vt:lpstr>
      <vt:lpstr>Známé osobnosti</vt:lpstr>
      <vt:lpstr>Náboženství</vt:lpstr>
      <vt:lpstr>Tradiční jídla </vt:lpstr>
      <vt:lpstr>Národní svátky</vt:lpstr>
      <vt:lpstr>Sport</vt:lpstr>
      <vt:lpstr>Hudba a umění</vt:lpstr>
      <vt:lpstr>Zajímavá fakta </vt:lpstr>
      <vt:lpstr>Hudba</vt:lpstr>
      <vt:lpstr>Zdroje</vt:lpstr>
      <vt:lpstr>Zdroje </vt:lpstr>
      <vt:lpstr>Zdroje 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2025-10-08T06:15:09Z</dcterms:created>
  <dcterms:modified xsi:type="dcterms:W3CDTF">2026-05-20T10:23:39Z</dcterms:modified>
</cp:coreProperties>
</file>