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5" r:id="rId7"/>
    <p:sldId id="260" r:id="rId8"/>
    <p:sldId id="263" r:id="rId9"/>
    <p:sldId id="264" r:id="rId10"/>
    <p:sldId id="271" r:id="rId11"/>
    <p:sldId id="273" r:id="rId12"/>
    <p:sldId id="266" r:id="rId13"/>
    <p:sldId id="267" r:id="rId14"/>
    <p:sldId id="268" r:id="rId15"/>
    <p:sldId id="269" r:id="rId16"/>
    <p:sldId id="265" r:id="rId17"/>
    <p:sldId id="272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686D8-CC0E-5E86-9359-7B6769250C5C}" v="103" dt="2026-03-30T19:04:1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z.pinterest.com/pin/172403491955705682/" TargetMode="External"/><Relationship Id="rId3" Type="http://schemas.openxmlformats.org/officeDocument/2006/relationships/hyperlink" Target="https://cz.pinterest.com/pin/47358233577630802/" TargetMode="External"/><Relationship Id="rId7" Type="http://schemas.openxmlformats.org/officeDocument/2006/relationships/hyperlink" Target="https://cz.pinterest.com/pin/136867276145645107/" TargetMode="External"/><Relationship Id="rId2" Type="http://schemas.openxmlformats.org/officeDocument/2006/relationships/hyperlink" Target="https://cz.pinterest.com/pin/119633740115435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.pinterest.com/pin/310748443060729618/" TargetMode="External"/><Relationship Id="rId5" Type="http://schemas.openxmlformats.org/officeDocument/2006/relationships/hyperlink" Target="https://cz.pinterest.com/pin/38139928098734561/" TargetMode="External"/><Relationship Id="rId4" Type="http://schemas.openxmlformats.org/officeDocument/2006/relationships/hyperlink" Target="https://thumbs.dreamstime.com/b/belgium-flag-map-paper-pin-series-image-55693098.jpg" TargetMode="External"/><Relationship Id="rId9" Type="http://schemas.openxmlformats.org/officeDocument/2006/relationships/hyperlink" Target="https://cz.pinterest.com/pin/13792342602505250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z.pinterest.com/pin/28640147624120737/" TargetMode="External"/><Relationship Id="rId3" Type="http://schemas.openxmlformats.org/officeDocument/2006/relationships/hyperlink" Target="https://i.pinimg.com/originals/5f/1d/5b/5f1d5bf2dc31562921aa6a070ae4163c.png" TargetMode="External"/><Relationship Id="rId7" Type="http://schemas.openxmlformats.org/officeDocument/2006/relationships/hyperlink" Target="https://cz.pinterest.com/pin/181129216257128616/" TargetMode="External"/><Relationship Id="rId2" Type="http://schemas.openxmlformats.org/officeDocument/2006/relationships/hyperlink" Target="https://cz.pinterest.com/pin/154818117828968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.pinterest.com/pin/578923727137301597/" TargetMode="External"/><Relationship Id="rId5" Type="http://schemas.openxmlformats.org/officeDocument/2006/relationships/hyperlink" Target="https://cz.pinterest.com/pin/11822017767360532/" TargetMode="External"/><Relationship Id="rId10" Type="http://schemas.openxmlformats.org/officeDocument/2006/relationships/hyperlink" Target="https://cz.pinterest.com/pin/64739313389546993/" TargetMode="External"/><Relationship Id="rId4" Type="http://schemas.openxmlformats.org/officeDocument/2006/relationships/hyperlink" Target="https://cz.pinterest.com/pin/105623553757140074/" TargetMode="External"/><Relationship Id="rId9" Type="http://schemas.openxmlformats.org/officeDocument/2006/relationships/hyperlink" Target="https://cz.pinterest.com/pin/112596864104296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mrak, obloha, budova&#10;&#10;Obsah generovaný pomocí AI může být nesprávný.">
            <a:extLst>
              <a:ext uri="{FF2B5EF4-FFF2-40B4-BE49-F238E27FC236}">
                <a16:creationId xmlns:a16="http://schemas.microsoft.com/office/drawing/2014/main" id="{5B535D90-D258-1E0E-D610-DEA69FC3D0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09" r="-1" b="-1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</a:rPr>
              <a:t>BELGIE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Tereza Kaprálová </a:t>
            </a:r>
          </a:p>
          <a:p>
            <a:r>
              <a:rPr lang="cs-CZ" sz="2000">
                <a:solidFill>
                  <a:schemeClr val="bg1"/>
                </a:solidFill>
              </a:rPr>
              <a:t>Nikola Hrudová </a:t>
            </a:r>
          </a:p>
          <a:p>
            <a:r>
              <a:rPr lang="cs-CZ" sz="2000">
                <a:solidFill>
                  <a:schemeClr val="bg1"/>
                </a:solidFill>
              </a:rPr>
              <a:t>9.B</a:t>
            </a:r>
          </a:p>
        </p:txBody>
      </p:sp>
      <p:sp>
        <p:nvSpPr>
          <p:cNvPr id="20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D8FCA-D667-CB56-63C3-B167670AFB11}"/>
              </a:ext>
            </a:extLst>
          </p:cNvPr>
          <p:cNvSpPr txBox="1"/>
          <p:nvPr/>
        </p:nvSpPr>
        <p:spPr>
          <a:xfrm>
            <a:off x="9781133" y="6380593"/>
            <a:ext cx="19214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Obr.1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1B51A-0485-3C54-CBD7-DDEE072E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US" err="1"/>
              <a:t>Vlajka</a:t>
            </a:r>
            <a:r>
              <a:rPr lang="en-US"/>
              <a:t> a </a:t>
            </a:r>
            <a:r>
              <a:rPr lang="en-US" err="1"/>
              <a:t>státní</a:t>
            </a:r>
            <a:r>
              <a:rPr lang="en-US"/>
              <a:t> </a:t>
            </a:r>
            <a:r>
              <a:rPr lang="en-US" err="1"/>
              <a:t>znak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59DDC-5ABC-B7E3-386B-776C5DFE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3"/>
          <a:stretch>
            <a:fillRect/>
          </a:stretch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339D5-EFC1-CADD-757F-881F6C62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145C6-C776-DC6E-CE54-641BDC8A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61061"/>
            <a:ext cx="736399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svislé</a:t>
            </a:r>
            <a:r>
              <a:rPr lang="en-US" dirty="0"/>
              <a:t> </a:t>
            </a:r>
            <a:r>
              <a:rPr lang="en-US" dirty="0" err="1"/>
              <a:t>pruhy</a:t>
            </a:r>
            <a:r>
              <a:rPr lang="en-US" dirty="0"/>
              <a:t> v </a:t>
            </a:r>
            <a:r>
              <a:rPr lang="en-US" dirty="0" err="1"/>
              <a:t>barvách</a:t>
            </a:r>
            <a:r>
              <a:rPr lang="en-US" dirty="0"/>
              <a:t> </a:t>
            </a:r>
            <a:r>
              <a:rPr lang="en-US" dirty="0" err="1"/>
              <a:t>černá</a:t>
            </a:r>
            <a:r>
              <a:rPr lang="en-US" dirty="0"/>
              <a:t>, </a:t>
            </a:r>
            <a:r>
              <a:rPr lang="en-US" dirty="0" err="1"/>
              <a:t>žlutá</a:t>
            </a:r>
            <a:r>
              <a:rPr lang="en-US" dirty="0"/>
              <a:t> a </a:t>
            </a:r>
            <a:r>
              <a:rPr lang="en-US" dirty="0" err="1"/>
              <a:t>červená</a:t>
            </a:r>
            <a:r>
              <a:rPr lang="en-US" dirty="0"/>
              <a:t> 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Vlajka</a:t>
            </a:r>
            <a:r>
              <a:rPr lang="en-US" dirty="0"/>
              <a:t> </a:t>
            </a:r>
            <a:r>
              <a:rPr lang="en-US" dirty="0" err="1"/>
              <a:t>oficiálně</a:t>
            </a:r>
            <a:r>
              <a:rPr lang="en-US" dirty="0"/>
              <a:t> </a:t>
            </a:r>
            <a:r>
              <a:rPr lang="en-US" dirty="0" err="1"/>
              <a:t>přijata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1831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Zlatý</a:t>
            </a:r>
            <a:r>
              <a:rPr lang="en-US" dirty="0"/>
              <a:t> lev s </a:t>
            </a:r>
            <a:r>
              <a:rPr lang="en-US" dirty="0" err="1"/>
              <a:t>černou</a:t>
            </a:r>
            <a:r>
              <a:rPr lang="en-US" dirty="0"/>
              <a:t> </a:t>
            </a:r>
            <a:r>
              <a:rPr lang="en-US" dirty="0" err="1"/>
              <a:t>zbrojí</a:t>
            </a:r>
            <a:r>
              <a:rPr lang="en-US" dirty="0"/>
              <a:t> a </a:t>
            </a:r>
            <a:r>
              <a:rPr lang="en-US" dirty="0" err="1"/>
              <a:t>červeným</a:t>
            </a:r>
            <a:r>
              <a:rPr lang="en-US" dirty="0"/>
              <a:t> </a:t>
            </a:r>
            <a:r>
              <a:rPr lang="en-US" dirty="0" err="1"/>
              <a:t>jazykem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černém</a:t>
            </a:r>
            <a:r>
              <a:rPr lang="en-US" dirty="0"/>
              <a:t> </a:t>
            </a:r>
            <a:r>
              <a:rPr lang="en-US" dirty="0" err="1"/>
              <a:t>štítu</a:t>
            </a:r>
            <a:endParaRPr lang="en-US" dirty="0"/>
          </a:p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54F5D6F-7885-AD17-B8B6-E423EEE469BD}"/>
              </a:ext>
            </a:extLst>
          </p:cNvPr>
          <p:cNvSpPr txBox="1"/>
          <p:nvPr/>
        </p:nvSpPr>
        <p:spPr>
          <a:xfrm>
            <a:off x="646981" y="3321170"/>
            <a:ext cx="3045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16615D9-0DD4-F664-D712-1E03FC246A4A}"/>
              </a:ext>
            </a:extLst>
          </p:cNvPr>
          <p:cNvSpPr txBox="1"/>
          <p:nvPr/>
        </p:nvSpPr>
        <p:spPr>
          <a:xfrm>
            <a:off x="833886" y="631166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11</a:t>
            </a:r>
          </a:p>
        </p:txBody>
      </p:sp>
    </p:spTree>
    <p:extLst>
      <p:ext uri="{BB962C8B-B14F-4D97-AF65-F5344CB8AC3E}">
        <p14:creationId xmlns:p14="http://schemas.microsoft.com/office/powerpoint/2010/main" val="354854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B1CC73A-29BB-1756-272F-5048851FF608}"/>
              </a:ext>
            </a:extLst>
          </p:cNvPr>
          <p:cNvSpPr txBox="1"/>
          <p:nvPr/>
        </p:nvSpPr>
        <p:spPr>
          <a:xfrm>
            <a:off x="1624641" y="6498566"/>
            <a:ext cx="37639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C038EC-4950-E762-7A02-0BC37A8D6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081" y="-1514"/>
            <a:ext cx="7006293" cy="68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1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B6E5-4906-7C83-F457-9C6AEE2E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err="1"/>
              <a:t>Náboženství</a:t>
            </a:r>
            <a:r>
              <a:rPr lang="en-US"/>
              <a:t> a </a:t>
            </a:r>
            <a:r>
              <a:rPr lang="en-US" err="1"/>
              <a:t>školství</a:t>
            </a:r>
            <a:r>
              <a:rPr lang="en-US"/>
              <a:t> </a:t>
            </a:r>
          </a:p>
        </p:txBody>
      </p:sp>
      <p:pic>
        <p:nvPicPr>
          <p:cNvPr id="4" name="Obrázek 3" descr="Obsah obrázku obloha, venku, mrak, budova&#10;&#10;Obsah generovaný pomocí AI může být nesprávný.">
            <a:extLst>
              <a:ext uri="{FF2B5EF4-FFF2-40B4-BE49-F238E27FC236}">
                <a16:creationId xmlns:a16="http://schemas.microsoft.com/office/drawing/2014/main" id="{655B4C12-B5F6-12F7-F386-FC08F126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37" y="511293"/>
            <a:ext cx="376767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4F305-229C-D558-0B0A-3E631796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Římskokatolická</a:t>
            </a:r>
            <a:r>
              <a:rPr lang="en-US"/>
              <a:t> </a:t>
            </a:r>
            <a:r>
              <a:rPr lang="en-US" err="1"/>
              <a:t>náboženství</a:t>
            </a:r>
            <a:endParaRPr lang="en-US"/>
          </a:p>
          <a:p>
            <a:endParaRPr lang="en-US"/>
          </a:p>
          <a:p>
            <a:r>
              <a:rPr lang="en-US" err="1"/>
              <a:t>Povinná</a:t>
            </a:r>
            <a:r>
              <a:rPr lang="en-US"/>
              <a:t> </a:t>
            </a:r>
            <a:r>
              <a:rPr lang="en-US" err="1"/>
              <a:t>školní</a:t>
            </a:r>
            <a:r>
              <a:rPr lang="en-US"/>
              <a:t> </a:t>
            </a:r>
            <a:r>
              <a:rPr lang="en-US" err="1"/>
              <a:t>docházka</a:t>
            </a:r>
            <a:r>
              <a:rPr lang="en-US"/>
              <a:t> je 12 let</a:t>
            </a:r>
          </a:p>
          <a:p>
            <a:endParaRPr lang="en-US"/>
          </a:p>
          <a:p>
            <a:r>
              <a:rPr lang="en-US"/>
              <a:t>Do </a:t>
            </a:r>
            <a:r>
              <a:rPr lang="en-US" err="1"/>
              <a:t>školy</a:t>
            </a:r>
            <a:r>
              <a:rPr lang="en-US"/>
              <a:t> </a:t>
            </a:r>
            <a:r>
              <a:rPr lang="en-US" err="1"/>
              <a:t>nastupují</a:t>
            </a:r>
            <a:r>
              <a:rPr lang="en-US"/>
              <a:t> v 6 </a:t>
            </a:r>
            <a:r>
              <a:rPr lang="en-US" err="1"/>
              <a:t>letech</a:t>
            </a:r>
            <a:r>
              <a:rPr lang="en-US"/>
              <a:t> a </a:t>
            </a:r>
            <a:r>
              <a:rPr lang="en-US" err="1"/>
              <a:t>odchází</a:t>
            </a:r>
            <a:r>
              <a:rPr lang="en-US"/>
              <a:t> v 18 letech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47CF6A-4E3F-DDDE-48D4-3180FCF5B981}"/>
              </a:ext>
            </a:extLst>
          </p:cNvPr>
          <p:cNvSpPr txBox="1"/>
          <p:nvPr/>
        </p:nvSpPr>
        <p:spPr>
          <a:xfrm>
            <a:off x="1222075" y="611037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13</a:t>
            </a:r>
          </a:p>
        </p:txBody>
      </p:sp>
    </p:spTree>
    <p:extLst>
      <p:ext uri="{BB962C8B-B14F-4D97-AF65-F5344CB8AC3E}">
        <p14:creationId xmlns:p14="http://schemas.microsoft.com/office/powerpoint/2010/main" val="396073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9B3B-7E3E-3B06-99AA-62C0B3D5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Sport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615E3-DDF3-5C75-F60A-EB6C03620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5" y="367519"/>
            <a:ext cx="3186939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0F5F3-0D53-B805-B695-462015FB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132" y="1984443"/>
            <a:ext cx="5947668" cy="4178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         </a:t>
            </a:r>
            <a:r>
              <a:rPr lang="en-US" b="1" dirty="0" err="1"/>
              <a:t>Fotbal</a:t>
            </a:r>
            <a:r>
              <a:rPr lang="en-US" b="1" dirty="0"/>
              <a:t> </a:t>
            </a:r>
            <a:endParaRPr lang="en-US" dirty="0"/>
          </a:p>
          <a:p>
            <a:endParaRPr lang="en-US" b="1"/>
          </a:p>
          <a:p>
            <a:r>
              <a:rPr lang="en-US" dirty="0" err="1"/>
              <a:t>Tým</a:t>
            </a:r>
            <a:r>
              <a:rPr lang="en-US" dirty="0"/>
              <a:t>- RSC Anderlecht </a:t>
            </a:r>
          </a:p>
          <a:p>
            <a:endParaRPr lang="en-US"/>
          </a:p>
          <a:p>
            <a:r>
              <a:rPr lang="en-US" dirty="0" err="1"/>
              <a:t>Fotbalista</a:t>
            </a:r>
            <a:r>
              <a:rPr lang="en-US" dirty="0"/>
              <a:t>- Kevin De Bruyne </a:t>
            </a:r>
          </a:p>
          <a:p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1F0D6-B329-A5EC-D6DF-CB210824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391" y="158151"/>
            <a:ext cx="2104899" cy="36518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74D77D8-6497-0451-9DB7-CC082987840C}"/>
              </a:ext>
            </a:extLst>
          </p:cNvPr>
          <p:cNvSpPr txBox="1"/>
          <p:nvPr/>
        </p:nvSpPr>
        <p:spPr>
          <a:xfrm>
            <a:off x="359433" y="6038491"/>
            <a:ext cx="26856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92E5EC-450A-6011-1299-FB3B34DAC05D}"/>
              </a:ext>
            </a:extLst>
          </p:cNvPr>
          <p:cNvSpPr txBox="1"/>
          <p:nvPr/>
        </p:nvSpPr>
        <p:spPr>
          <a:xfrm>
            <a:off x="9719094" y="3810000"/>
            <a:ext cx="2987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15</a:t>
            </a:r>
          </a:p>
        </p:txBody>
      </p:sp>
      <p:pic>
        <p:nvPicPr>
          <p:cNvPr id="8" name="Obrázek 7" descr="Obsah obrázku fotbal, míč, skica, kruh&#10;&#10;Obsah generovaný pomocí AI může být nesprávný.">
            <a:extLst>
              <a:ext uri="{FF2B5EF4-FFF2-40B4-BE49-F238E27FC236}">
                <a16:creationId xmlns:a16="http://schemas.microsoft.com/office/drawing/2014/main" id="{7B32CD91-3A6A-3B75-A9FA-0F059EFA5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022" y="5092061"/>
            <a:ext cx="1607736" cy="11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09D4-B79C-DDE5-A992-84CFD8B4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err="1"/>
              <a:t>Hudba</a:t>
            </a:r>
            <a:r>
              <a:rPr lang="en-US"/>
              <a:t> a </a:t>
            </a:r>
            <a:r>
              <a:rPr lang="en-US" err="1"/>
              <a:t>umění</a:t>
            </a:r>
          </a:p>
        </p:txBody>
      </p:sp>
      <p:pic>
        <p:nvPicPr>
          <p:cNvPr id="4" name="Obrázek 3" descr="Obsah obrázku socha, interiér, umění, budova&#10;&#10;Obsah generovaný pomocí AI může být nesprávný.">
            <a:extLst>
              <a:ext uri="{FF2B5EF4-FFF2-40B4-BE49-F238E27FC236}">
                <a16:creationId xmlns:a16="http://schemas.microsoft.com/office/drawing/2014/main" id="{C05466CE-1DD5-8D8F-2AED-DC4EB7FC1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14" y="511293"/>
            <a:ext cx="4249252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7459-A273-AEDE-A06C-9B9D21427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2324130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 err="1"/>
              <a:t>Moderní</a:t>
            </a:r>
            <a:r>
              <a:rPr lang="en-US" dirty="0"/>
              <a:t> pop, rock a hip-hop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https://www.youtube.com/watch?v=oiKj0Z_Xnjc</a:t>
            </a:r>
            <a:endParaRPr lang="en-US" dirty="0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Kapela - Hearts of Soul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 dirty="0" err="1"/>
              <a:t>Skladatelka</a:t>
            </a:r>
            <a:r>
              <a:rPr lang="en-US" dirty="0"/>
              <a:t> -  </a:t>
            </a:r>
            <a:r>
              <a:rPr lang="en-US" dirty="0" err="1"/>
              <a:t>Lasgo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0987FFF-70AB-8164-FA54-9DFDD0A4D4AB}"/>
              </a:ext>
            </a:extLst>
          </p:cNvPr>
          <p:cNvSpPr txBox="1"/>
          <p:nvPr/>
        </p:nvSpPr>
        <p:spPr>
          <a:xfrm>
            <a:off x="833887" y="6182265"/>
            <a:ext cx="2973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16</a:t>
            </a:r>
          </a:p>
        </p:txBody>
      </p:sp>
    </p:spTree>
    <p:extLst>
      <p:ext uri="{BB962C8B-B14F-4D97-AF65-F5344CB8AC3E}">
        <p14:creationId xmlns:p14="http://schemas.microsoft.com/office/powerpoint/2010/main" val="10188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AAF5-4815-383B-867B-4E30AABD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err="1"/>
              <a:t>Zajímavá</a:t>
            </a:r>
            <a:r>
              <a:rPr lang="en-US"/>
              <a:t> </a:t>
            </a:r>
            <a:r>
              <a:rPr lang="en-US" err="1"/>
              <a:t>fakta</a:t>
            </a:r>
            <a:r>
              <a:rPr lang="en-US"/>
              <a:t> </a:t>
            </a:r>
          </a:p>
        </p:txBody>
      </p:sp>
      <p:pic>
        <p:nvPicPr>
          <p:cNvPr id="4" name="Obrázek 3" descr="Obsah obrázku venku, obloha, budova, věž&#10;&#10;Obsah generovaný pomocí AI může být nesprávný.">
            <a:extLst>
              <a:ext uri="{FF2B5EF4-FFF2-40B4-BE49-F238E27FC236}">
                <a16:creationId xmlns:a16="http://schemas.microsoft.com/office/drawing/2014/main" id="{50590B00-0A69-C09A-A011-C8428E680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23" y="869173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BC401-ECC9-8AEF-4B50-11C0A820A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 </a:t>
            </a:r>
            <a:r>
              <a:rPr lang="en-US" err="1"/>
              <a:t>Belgii</a:t>
            </a:r>
            <a:r>
              <a:rPr lang="en-US"/>
              <a:t> je </a:t>
            </a:r>
            <a:r>
              <a:rPr lang="en-US" err="1"/>
              <a:t>více</a:t>
            </a:r>
            <a:r>
              <a:rPr lang="en-US"/>
              <a:t> </a:t>
            </a:r>
            <a:r>
              <a:rPr lang="en-US" err="1"/>
              <a:t>než</a:t>
            </a:r>
            <a:r>
              <a:rPr lang="en-US"/>
              <a:t> 700 </a:t>
            </a:r>
            <a:r>
              <a:rPr lang="en-US" err="1"/>
              <a:t>druhů</a:t>
            </a:r>
            <a:r>
              <a:rPr lang="en-US"/>
              <a:t> </a:t>
            </a:r>
            <a:r>
              <a:rPr lang="en-US" err="1"/>
              <a:t>piva</a:t>
            </a:r>
            <a:endParaRPr lang="en-US"/>
          </a:p>
          <a:p>
            <a:endParaRPr lang="en-US"/>
          </a:p>
          <a:p>
            <a:r>
              <a:rPr lang="en-US" err="1"/>
              <a:t>Rekord</a:t>
            </a:r>
            <a:r>
              <a:rPr lang="en-US"/>
              <a:t>: </a:t>
            </a:r>
            <a:r>
              <a:rPr lang="en-US" err="1"/>
              <a:t>nepřetržité</a:t>
            </a:r>
            <a:r>
              <a:rPr lang="en-US"/>
              <a:t> </a:t>
            </a:r>
            <a:r>
              <a:rPr lang="en-US" err="1"/>
              <a:t>smažení</a:t>
            </a:r>
            <a:r>
              <a:rPr lang="en-US"/>
              <a:t> </a:t>
            </a:r>
            <a:r>
              <a:rPr lang="en-US" err="1"/>
              <a:t>hranolek</a:t>
            </a:r>
            <a:r>
              <a:rPr lang="en-US"/>
              <a:t> po </a:t>
            </a:r>
            <a:r>
              <a:rPr lang="en-US" err="1"/>
              <a:t>dobu</a:t>
            </a:r>
            <a:r>
              <a:rPr lang="en-US"/>
              <a:t> 83 </a:t>
            </a:r>
            <a:r>
              <a:rPr lang="en-US" err="1"/>
              <a:t>hodin</a:t>
            </a:r>
            <a:endParaRPr lang="en-US"/>
          </a:p>
          <a:p>
            <a:endParaRPr lang="en-US"/>
          </a:p>
          <a:p>
            <a:r>
              <a:rPr lang="en-US" err="1"/>
              <a:t>Existuje</a:t>
            </a:r>
            <a:r>
              <a:rPr lang="en-US"/>
              <a:t> </a:t>
            </a:r>
            <a:r>
              <a:rPr lang="en-US" err="1"/>
              <a:t>zde</a:t>
            </a:r>
            <a:r>
              <a:rPr lang="en-US"/>
              <a:t> </a:t>
            </a:r>
            <a:r>
              <a:rPr lang="en-US" err="1"/>
              <a:t>vězení</a:t>
            </a:r>
            <a:r>
              <a:rPr lang="en-US"/>
              <a:t> pro </a:t>
            </a:r>
            <a:r>
              <a:rPr lang="en-US" err="1"/>
              <a:t>psy</a:t>
            </a:r>
            <a:r>
              <a:rPr lang="en-US"/>
              <a:t>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CFC32BB-970D-6604-F903-C8CD140A58CC}"/>
              </a:ext>
            </a:extLst>
          </p:cNvPr>
          <p:cNvSpPr txBox="1"/>
          <p:nvPr/>
        </p:nvSpPr>
        <p:spPr>
          <a:xfrm>
            <a:off x="833886" y="5650302"/>
            <a:ext cx="2829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17</a:t>
            </a:r>
          </a:p>
        </p:txBody>
      </p:sp>
    </p:spTree>
    <p:extLst>
      <p:ext uri="{BB962C8B-B14F-4D97-AF65-F5344CB8AC3E}">
        <p14:creationId xmlns:p14="http://schemas.microsoft.com/office/powerpoint/2010/main" val="166602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87A5B-CC81-0920-DAC9-5B338CCF2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15" r="883"/>
          <a:stretch>
            <a:fillRect/>
          </a:stretch>
        </p:blipFill>
        <p:spPr>
          <a:xfrm>
            <a:off x="-7366" y="28765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5AF029-B25B-87C0-A31B-F662A5F8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88E19-20D1-D8DE-7E5D-97D705C7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/>
              <a:t>Tradiční jídla</a:t>
            </a:r>
            <a:endParaRPr lang="en-US" b="1"/>
          </a:p>
          <a:p>
            <a:r>
              <a:rPr lang="cs-CZ"/>
              <a:t>Vafle</a:t>
            </a:r>
          </a:p>
          <a:p>
            <a:r>
              <a:rPr lang="cs-CZ"/>
              <a:t>Hranolky</a:t>
            </a:r>
          </a:p>
          <a:p>
            <a:r>
              <a:rPr lang="cs-CZ"/>
              <a:t>Čokoláda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b="1"/>
              <a:t>Svátky</a:t>
            </a:r>
          </a:p>
          <a:p>
            <a:r>
              <a:rPr lang="cs-CZ"/>
              <a:t>Svátek všech svatých 1.11.</a:t>
            </a:r>
          </a:p>
          <a:p>
            <a:pPr marL="457200" indent="-457200"/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4BC2D1-31F1-8533-778C-96CD6C1932F5}"/>
              </a:ext>
            </a:extLst>
          </p:cNvPr>
          <p:cNvSpPr txBox="1"/>
          <p:nvPr/>
        </p:nvSpPr>
        <p:spPr>
          <a:xfrm>
            <a:off x="143773" y="6397925"/>
            <a:ext cx="29013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18</a:t>
            </a:r>
          </a:p>
        </p:txBody>
      </p:sp>
    </p:spTree>
    <p:extLst>
      <p:ext uri="{BB962C8B-B14F-4D97-AF65-F5344CB8AC3E}">
        <p14:creationId xmlns:p14="http://schemas.microsoft.com/office/powerpoint/2010/main" val="69527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F0A7-5FD3-D557-0F46-0EF61067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Zdroje Fotek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14C8-AA1A-24F4-149B-A94263688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Obr.1 – </a:t>
            </a:r>
            <a:r>
              <a:rPr lang="en-US" err="1"/>
              <a:t>Powerpoint</a:t>
            </a:r>
            <a:endParaRPr lang="en-US"/>
          </a:p>
          <a:p>
            <a:pPr marL="0" indent="0">
              <a:buNone/>
            </a:pPr>
            <a:r>
              <a:rPr lang="en-US"/>
              <a:t>Obr.2 - </a:t>
            </a:r>
            <a:r>
              <a:rPr lang="en-US">
                <a:ea typeface="+mn-lt"/>
                <a:cs typeface="+mn-lt"/>
                <a:hlinkClick r:id="rId2"/>
              </a:rPr>
              <a:t>grand place brussels</a:t>
            </a:r>
          </a:p>
          <a:p>
            <a:pPr marL="0" indent="0">
              <a:buNone/>
            </a:pPr>
            <a:r>
              <a:rPr lang="en-US"/>
              <a:t>Obr.3 - </a:t>
            </a:r>
            <a:r>
              <a:rPr lang="en-US">
                <a:ea typeface="+mn-lt"/>
                <a:cs typeface="+mn-lt"/>
                <a:hlinkClick r:id="rId3"/>
              </a:rPr>
              <a:t>Brussels, Belgium</a:t>
            </a:r>
          </a:p>
          <a:p>
            <a:pPr marL="0" indent="0">
              <a:buNone/>
            </a:pPr>
            <a:r>
              <a:rPr lang="en-US"/>
              <a:t>Obr.4-</a:t>
            </a:r>
            <a:r>
              <a:rPr lang="en-US">
                <a:ea typeface="+mn-lt"/>
                <a:cs typeface="+mn-lt"/>
                <a:hlinkClick r:id="rId4"/>
              </a:rPr>
              <a:t>belgium-flag-map-paper-pin-series-image-55693098.jpg (800×534)</a:t>
            </a:r>
          </a:p>
          <a:p>
            <a:pPr marL="0" indent="0">
              <a:buNone/>
            </a:pPr>
            <a:r>
              <a:rPr lang="en-US"/>
              <a:t>Obr.5-</a:t>
            </a:r>
            <a:r>
              <a:rPr lang="en-US">
                <a:ea typeface="+mn-lt"/>
                <a:cs typeface="+mn-lt"/>
                <a:hlinkClick r:id="rId5"/>
              </a:rPr>
              <a:t>Pin on Family goals</a:t>
            </a:r>
          </a:p>
          <a:p>
            <a:pPr marL="0" indent="0">
              <a:buNone/>
            </a:pPr>
            <a:r>
              <a:rPr lang="en-US"/>
              <a:t>Obr.6- </a:t>
            </a:r>
            <a:r>
              <a:rPr lang="en-US">
                <a:ea typeface="+mn-lt"/>
                <a:cs typeface="+mn-lt"/>
                <a:hlinkClick r:id="rId6"/>
              </a:rPr>
              <a:t>Pin on Architecture / Industrial design / Sculpture</a:t>
            </a:r>
          </a:p>
          <a:p>
            <a:pPr marL="0" indent="0">
              <a:buNone/>
            </a:pPr>
            <a:r>
              <a:rPr lang="en-US"/>
              <a:t>Obr.7- </a:t>
            </a:r>
            <a:r>
              <a:rPr lang="en-US">
                <a:ea typeface="+mn-lt"/>
                <a:cs typeface="+mn-lt"/>
                <a:hlinkClick r:id="rId7"/>
              </a:rPr>
              <a:t>Pin on Passion</a:t>
            </a:r>
          </a:p>
          <a:p>
            <a:pPr marL="0" indent="0">
              <a:buNone/>
            </a:pPr>
            <a:r>
              <a:rPr lang="en-US"/>
              <a:t>Obr.8 - </a:t>
            </a:r>
            <a:r>
              <a:rPr lang="en-US">
                <a:ea typeface="+mn-lt"/>
                <a:cs typeface="+mn-lt"/>
                <a:hlinkClick r:id="rId8"/>
              </a:rPr>
              <a:t>Was the internet invented in 1934? The scientist whose 'televised book' foretold the world wide web seven decades ago</a:t>
            </a:r>
          </a:p>
          <a:p>
            <a:pPr marL="0" indent="0">
              <a:buNone/>
            </a:pPr>
            <a:r>
              <a:rPr lang="en-US"/>
              <a:t>Obr.9-</a:t>
            </a:r>
            <a:r>
              <a:rPr lang="en-US">
                <a:ea typeface="+mn-lt"/>
                <a:cs typeface="+mn-lt"/>
                <a:hlinkClick r:id="rId9"/>
              </a:rPr>
              <a:t>Pierre Paul Rubens — Wikipédia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7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E32F-EA9F-2663-4BE6-8D561FD7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815EB-0BAB-9AE0-164C-8967B242C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Obr.10 - </a:t>
            </a:r>
            <a:r>
              <a:rPr lang="en-US">
                <a:ea typeface="+mn-lt"/>
                <a:cs typeface="+mn-lt"/>
                <a:hlinkClick r:id="rId2"/>
              </a:rPr>
              <a:t>Pin on Toktok</a:t>
            </a:r>
            <a:endParaRPr lang="en-US"/>
          </a:p>
          <a:p>
            <a:r>
              <a:rPr lang="en-US"/>
              <a:t>Obr.11- </a:t>
            </a:r>
            <a:r>
              <a:rPr lang="en-US">
                <a:ea typeface="+mn-lt"/>
                <a:cs typeface="+mn-lt"/>
                <a:hlinkClick r:id="rId3"/>
              </a:rPr>
              <a:t>5f1d5bf2dc31562921aa6a070ae4163c.png (1200×1469)</a:t>
            </a:r>
          </a:p>
          <a:p>
            <a:r>
              <a:rPr lang="en-US"/>
              <a:t>Obr.12 - </a:t>
            </a:r>
            <a:r>
              <a:rPr lang="en-US">
                <a:ea typeface="+mn-lt"/>
                <a:cs typeface="+mn-lt"/>
                <a:hlinkClick r:id="rId4"/>
              </a:rPr>
              <a:t>Pin on Koningshuizen</a:t>
            </a:r>
          </a:p>
          <a:p>
            <a:r>
              <a:rPr lang="en-US"/>
              <a:t>Obr.13 - </a:t>
            </a:r>
            <a:r>
              <a:rPr lang="en-US">
                <a:ea typeface="+mn-lt"/>
                <a:cs typeface="+mn-lt"/>
                <a:hlinkClick r:id="rId5"/>
              </a:rPr>
              <a:t>Pin on Historical Fashion</a:t>
            </a:r>
          </a:p>
          <a:p>
            <a:r>
              <a:rPr lang="en-US"/>
              <a:t>Obr.14 -</a:t>
            </a:r>
            <a:r>
              <a:rPr lang="en-US">
                <a:ea typeface="+mn-lt"/>
                <a:cs typeface="+mn-lt"/>
                <a:hlinkClick r:id="rId6"/>
              </a:rPr>
              <a:t>Belgium Football Team 🇧🇪</a:t>
            </a:r>
            <a:r>
              <a:rPr lang="en-US"/>
              <a:t> 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Obr.15 -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  <a:hlinkClick r:id="rId7"/>
              </a:rPr>
              <a:t>De Bruyne</a:t>
            </a:r>
            <a:r>
              <a:rPr lang="en-US"/>
              <a:t> </a:t>
            </a:r>
          </a:p>
          <a:p>
            <a:r>
              <a:rPr lang="en-US"/>
              <a:t>Obr.16 - </a:t>
            </a:r>
            <a:r>
              <a:rPr lang="en-US">
                <a:ea typeface="+mn-lt"/>
                <a:cs typeface="+mn-lt"/>
                <a:hlinkClick r:id="rId8"/>
              </a:rPr>
              <a:t>Brussels, Royal Museum of Fine Arts of Belgium🖼</a:t>
            </a:r>
          </a:p>
          <a:p>
            <a:r>
              <a:rPr lang="en-US"/>
              <a:t>Obr.17 - </a:t>
            </a:r>
            <a:r>
              <a:rPr lang="en-US">
                <a:ea typeface="+mn-lt"/>
                <a:cs typeface="+mn-lt"/>
                <a:hlinkClick r:id="rId9"/>
              </a:rPr>
              <a:t>Bruges, Belgium with Leffe beer. #beer #belgianbeer #craftbeer</a:t>
            </a:r>
          </a:p>
          <a:p>
            <a:r>
              <a:rPr lang="en-US"/>
              <a:t>Obr.18 - </a:t>
            </a:r>
            <a:r>
              <a:rPr lang="en-US">
                <a:ea typeface="+mn-lt"/>
                <a:cs typeface="+mn-lt"/>
                <a:hlinkClick r:id="rId10"/>
              </a:rPr>
              <a:t>Pin on interrail 28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3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8A01D-BFB8-EDD0-0D58-927E3D0D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/>
              <a:t>Základní informace</a:t>
            </a:r>
            <a:br>
              <a:rPr lang="cs-CZ"/>
            </a:br>
            <a:r>
              <a:rPr lang="cs-CZ"/>
              <a:t>o Belgii</a:t>
            </a:r>
          </a:p>
        </p:txBody>
      </p:sp>
      <p:pic>
        <p:nvPicPr>
          <p:cNvPr id="4" name="Obrázek 3" descr="Obsah obrázku venku, obloha, mrak, okno&#10;&#10;Obsah generovaný pomocí AI může být nesprávný.">
            <a:extLst>
              <a:ext uri="{FF2B5EF4-FFF2-40B4-BE49-F238E27FC236}">
                <a16:creationId xmlns:a16="http://schemas.microsoft.com/office/drawing/2014/main" id="{12C6167E-3802-F3CE-B306-281C5B8FB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35" r="1" b="18638"/>
          <a:stretch>
            <a:fillRect/>
          </a:stretch>
        </p:blipFill>
        <p:spPr>
          <a:xfrm>
            <a:off x="698914" y="597557"/>
            <a:ext cx="4124559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EB56C5-F761-4CE3-6772-2412BF42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Hlavní město - Brusel</a:t>
            </a:r>
          </a:p>
          <a:p>
            <a:endParaRPr lang="cs-CZ"/>
          </a:p>
          <a:p>
            <a:r>
              <a:rPr lang="cs-CZ"/>
              <a:t>Rozloha – 30530km2</a:t>
            </a:r>
          </a:p>
          <a:p>
            <a:endParaRPr lang="cs-CZ"/>
          </a:p>
          <a:p>
            <a:r>
              <a:rPr lang="cs-CZ"/>
              <a:t>Měna - euro</a:t>
            </a:r>
          </a:p>
          <a:p>
            <a:endParaRPr lang="cs-CZ"/>
          </a:p>
          <a:p>
            <a:r>
              <a:rPr lang="cs-CZ"/>
              <a:t>Úřední jazyky - Nizozemština, Francouzština, Němčina</a:t>
            </a:r>
          </a:p>
          <a:p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79753-977D-93FD-E609-F86B9745B06C}"/>
              </a:ext>
            </a:extLst>
          </p:cNvPr>
          <p:cNvSpPr txBox="1"/>
          <p:nvPr/>
        </p:nvSpPr>
        <p:spPr>
          <a:xfrm>
            <a:off x="908137" y="6263013"/>
            <a:ext cx="110646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/>
              <a:t>Obr.2</a:t>
            </a:r>
          </a:p>
        </p:txBody>
      </p:sp>
    </p:spTree>
    <p:extLst>
      <p:ext uri="{BB962C8B-B14F-4D97-AF65-F5344CB8AC3E}">
        <p14:creationId xmlns:p14="http://schemas.microsoft.com/office/powerpoint/2010/main" val="179496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1F6FC-FAD2-AE60-08E7-2EDF64C6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/>
              <a:t>Státní zřízení a správa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05F16-0B9E-97D6-E59F-9F585019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1" y="597557"/>
            <a:ext cx="3781834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8A5C3-D61A-7DB3-288A-FECA1C35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Forma zřízení: Monarchie (mají krále)</a:t>
            </a:r>
          </a:p>
          <a:p>
            <a:endParaRPr lang="cs-CZ"/>
          </a:p>
          <a:p>
            <a:r>
              <a:rPr lang="cs-CZ"/>
              <a:t>Panovník: Filip Belgický</a:t>
            </a:r>
          </a:p>
          <a:p>
            <a:endParaRPr lang="cs-CZ"/>
          </a:p>
          <a:p>
            <a:r>
              <a:rPr lang="cs-CZ"/>
              <a:t>Premiér: Bart De </a:t>
            </a:r>
            <a:r>
              <a:rPr lang="cs-CZ" err="1"/>
              <a:t>Wever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Jsou členi EU, NATO, OSN</a:t>
            </a:r>
          </a:p>
          <a:p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B7DD9-99E7-21CA-60A9-9669E4017F7A}"/>
              </a:ext>
            </a:extLst>
          </p:cNvPr>
          <p:cNvSpPr txBox="1"/>
          <p:nvPr/>
        </p:nvSpPr>
        <p:spPr>
          <a:xfrm>
            <a:off x="761999" y="6179507"/>
            <a:ext cx="15657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Obr.3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1154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4CA7CF-2620-826D-7DC3-3AF5E11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cs-CZ" sz="4000"/>
              <a:t>Základní slovíčka </a:t>
            </a:r>
          </a:p>
        </p:txBody>
      </p:sp>
      <p:pic>
        <p:nvPicPr>
          <p:cNvPr id="4" name="Obrázek 3" descr="Obsah obrázku venku, obloha, mrak, budova&#10;&#10;Obsah generovaný pomocí AI může být nesprávný.">
            <a:extLst>
              <a:ext uri="{FF2B5EF4-FFF2-40B4-BE49-F238E27FC236}">
                <a16:creationId xmlns:a16="http://schemas.microsoft.com/office/drawing/2014/main" id="{37B6E012-2A1F-2D89-F2CE-4DD485BCF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94" y="918640"/>
            <a:ext cx="3705637" cy="458902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4C5000-AC45-D86B-F082-C2716A18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/>
              <a:t>Ahoj – Hoi </a:t>
            </a:r>
          </a:p>
          <a:p>
            <a:pPr>
              <a:lnSpc>
                <a:spcPct val="150000"/>
              </a:lnSpc>
            </a:pPr>
            <a:r>
              <a:rPr lang="cs-CZ" sz="2200"/>
              <a:t>Dobrý den - </a:t>
            </a:r>
            <a:r>
              <a:rPr lang="cs-CZ" sz="2200">
                <a:ea typeface="+mn-lt"/>
                <a:cs typeface="+mn-lt"/>
              </a:rPr>
              <a:t>Goedemorgen</a:t>
            </a:r>
            <a:endParaRPr lang="cs-CZ" sz="2200"/>
          </a:p>
          <a:p>
            <a:pPr>
              <a:lnSpc>
                <a:spcPct val="150000"/>
              </a:lnSpc>
            </a:pPr>
            <a:r>
              <a:rPr lang="cs-CZ" sz="2200"/>
              <a:t>Děkuji - Bedakt </a:t>
            </a:r>
          </a:p>
          <a:p>
            <a:pPr>
              <a:lnSpc>
                <a:spcPct val="150000"/>
              </a:lnSpc>
            </a:pPr>
            <a:r>
              <a:rPr lang="cs-CZ" sz="2200"/>
              <a:t>Prosím - </a:t>
            </a:r>
            <a:r>
              <a:rPr lang="cs-CZ" sz="2200">
                <a:ea typeface="+mn-lt"/>
                <a:cs typeface="+mn-lt"/>
              </a:rPr>
              <a:t>Alsjeblieft</a:t>
            </a:r>
          </a:p>
          <a:p>
            <a:pPr>
              <a:lnSpc>
                <a:spcPct val="150000"/>
              </a:lnSpc>
            </a:pPr>
            <a:r>
              <a:rPr lang="cs-CZ" sz="2200"/>
              <a:t>Nashledanou – Doi </a:t>
            </a:r>
          </a:p>
        </p:txBody>
      </p:sp>
    </p:spTree>
    <p:extLst>
      <p:ext uri="{BB962C8B-B14F-4D97-AF65-F5344CB8AC3E}">
        <p14:creationId xmlns:p14="http://schemas.microsoft.com/office/powerpoint/2010/main" val="219716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2258-2D32-0943-A876-EE71CB5A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06" y="281316"/>
            <a:ext cx="4490990" cy="1213636"/>
          </a:xfrm>
        </p:spPr>
        <p:txBody>
          <a:bodyPr anchor="b">
            <a:normAutofit/>
          </a:bodyPr>
          <a:lstStyle/>
          <a:p>
            <a:r>
              <a:rPr lang="cs-CZ" sz="3200"/>
              <a:t>Zeměpisné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82617-4495-AF7E-C903-96A79AD68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1872118"/>
            <a:ext cx="3455821" cy="41091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800" b="1"/>
              <a:t>Sousední státy, moře</a:t>
            </a:r>
          </a:p>
          <a:p>
            <a:pPr marL="0" indent="0">
              <a:buNone/>
            </a:pPr>
            <a:r>
              <a:rPr lang="cs-CZ" sz="1800"/>
              <a:t>Francie, Německo, Lucembursko, Nizozemsko, Severní moře</a:t>
            </a:r>
          </a:p>
          <a:p>
            <a:pPr marL="0" indent="0">
              <a:buNone/>
            </a:pPr>
            <a:endParaRPr lang="cs-CZ" sz="1800"/>
          </a:p>
          <a:p>
            <a:pPr marL="0" indent="0">
              <a:buNone/>
            </a:pPr>
            <a:r>
              <a:rPr lang="cs-CZ" sz="1800" b="1"/>
              <a:t>Nejvyšší hora</a:t>
            </a:r>
          </a:p>
          <a:p>
            <a:pPr marL="0" indent="0">
              <a:buNone/>
            </a:pPr>
            <a:r>
              <a:rPr lang="cs-CZ" sz="1800" err="1"/>
              <a:t>Signal</a:t>
            </a:r>
            <a:r>
              <a:rPr lang="cs-CZ" sz="1800"/>
              <a:t> De </a:t>
            </a:r>
            <a:r>
              <a:rPr lang="cs-CZ" sz="1800" err="1"/>
              <a:t>Botrange</a:t>
            </a:r>
            <a:endParaRPr lang="cs-CZ" sz="1800"/>
          </a:p>
          <a:p>
            <a:pPr marL="0" indent="0">
              <a:buNone/>
            </a:pPr>
            <a:endParaRPr lang="cs-CZ" sz="1800"/>
          </a:p>
          <a:p>
            <a:pPr marL="0" indent="0">
              <a:buNone/>
            </a:pPr>
            <a:r>
              <a:rPr lang="cs-CZ" sz="1800" b="1"/>
              <a:t>Nejdelší řeka</a:t>
            </a:r>
          </a:p>
          <a:p>
            <a:pPr marL="0" indent="0">
              <a:buNone/>
            </a:pPr>
            <a:r>
              <a:rPr lang="cs-CZ" sz="1800"/>
              <a:t>Šelda</a:t>
            </a:r>
          </a:p>
          <a:p>
            <a:pPr marL="0" indent="0">
              <a:buNone/>
            </a:pPr>
            <a:endParaRPr lang="cs-CZ" sz="1800"/>
          </a:p>
          <a:p>
            <a:pPr marL="0" indent="0">
              <a:buNone/>
            </a:pPr>
            <a:r>
              <a:rPr lang="cs-CZ" sz="1800" b="1"/>
              <a:t>Podnebí: </a:t>
            </a:r>
          </a:p>
          <a:p>
            <a:pPr marL="0" indent="0">
              <a:buNone/>
            </a:pPr>
            <a:r>
              <a:rPr lang="cs-CZ" sz="1800"/>
              <a:t>Mírné oceánické podnebí </a:t>
            </a:r>
          </a:p>
          <a:p>
            <a:endParaRPr lang="cs-CZ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EE09F-CDC5-02C6-D6AE-63CB654E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344343"/>
            <a:ext cx="6389346" cy="4264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51DC1E-280F-4DC0-E415-7E6EB09AD391}"/>
              </a:ext>
            </a:extLst>
          </p:cNvPr>
          <p:cNvSpPr txBox="1"/>
          <p:nvPr/>
        </p:nvSpPr>
        <p:spPr>
          <a:xfrm>
            <a:off x="10720192" y="5563644"/>
            <a:ext cx="65761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/>
              <a:t>Obr</a:t>
            </a:r>
            <a:r>
              <a:rPr lang="en-US" sz="1100"/>
              <a:t>. 4</a:t>
            </a:r>
          </a:p>
        </p:txBody>
      </p:sp>
    </p:spTree>
    <p:extLst>
      <p:ext uri="{BB962C8B-B14F-4D97-AF65-F5344CB8AC3E}">
        <p14:creationId xmlns:p14="http://schemas.microsoft.com/office/powerpoint/2010/main" val="1489892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Mapa Evropy s vlajkami online a ke stažení | Mapaevropy.eu">
            <a:extLst>
              <a:ext uri="{FF2B5EF4-FFF2-40B4-BE49-F238E27FC236}">
                <a16:creationId xmlns:a16="http://schemas.microsoft.com/office/drawing/2014/main" id="{243FD8F4-3EFA-109A-406C-0259AD36A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188" y="-162077"/>
            <a:ext cx="4792852" cy="70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7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92AF2-2DA6-3EC6-40AD-E987F81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/>
              <a:t>Ekonomika a průmysl</a:t>
            </a:r>
          </a:p>
        </p:txBody>
      </p:sp>
      <p:pic>
        <p:nvPicPr>
          <p:cNvPr id="4" name="Obrázek 3" descr="Obsah obrázku text, Papírový výrobek, papír, Bankovka&#10;&#10;Obsah generovaný pomocí AI může být nesprávný.">
            <a:extLst>
              <a:ext uri="{FF2B5EF4-FFF2-40B4-BE49-F238E27FC236}">
                <a16:creationId xmlns:a16="http://schemas.microsoft.com/office/drawing/2014/main" id="{56C9E6B2-B930-5D2F-B92D-355295725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04" y="511293"/>
            <a:ext cx="453253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B7F311-20B9-6332-A690-4977EF70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/>
              <a:t>Hospodářství </a:t>
            </a:r>
            <a:endParaRPr lang="cs-CZ"/>
          </a:p>
          <a:p>
            <a:pPr marL="0" indent="0">
              <a:buNone/>
            </a:pPr>
            <a:r>
              <a:rPr lang="cs-CZ"/>
              <a:t>průmysl, kde vzniká farmacie, chemický průmysl, strojírenství, hutnictví a petrochemie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b="1"/>
              <a:t>Typické produkty/export</a:t>
            </a:r>
          </a:p>
          <a:p>
            <a:pPr marL="0" indent="0">
              <a:buNone/>
            </a:pPr>
            <a:r>
              <a:rPr lang="cs-CZ"/>
              <a:t>diamanty, železo, vafle, pivo, čokoláda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F2E6F07-EF3C-642C-D02A-8A92432BA5D7}"/>
              </a:ext>
            </a:extLst>
          </p:cNvPr>
          <p:cNvSpPr txBox="1"/>
          <p:nvPr/>
        </p:nvSpPr>
        <p:spPr>
          <a:xfrm>
            <a:off x="848264" y="6081623"/>
            <a:ext cx="845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164165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50E5F-3CDC-F560-F63C-B3A72152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/>
              <a:t>Významná historická místa, památky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993B1-2C6C-4801-91D5-5F8D49DA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53" y="1179051"/>
            <a:ext cx="4777381" cy="45026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3CA71-E263-9F97-B72C-9A7EBEF49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/>
              <a:t>Místa</a:t>
            </a:r>
            <a:r>
              <a:rPr lang="cs-CZ"/>
              <a:t> </a:t>
            </a:r>
            <a:endParaRPr lang="cs-CZ" b="1"/>
          </a:p>
          <a:p>
            <a:r>
              <a:rPr lang="cs-CZ"/>
              <a:t>město Bruggy, Brusel, Bruselské náměstí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b="1"/>
              <a:t>Památky </a:t>
            </a:r>
            <a:r>
              <a:rPr lang="cs-CZ"/>
              <a:t>   </a:t>
            </a:r>
          </a:p>
          <a:p>
            <a:pPr marL="457200" indent="-457200"/>
            <a:r>
              <a:rPr lang="cs-CZ"/>
              <a:t>Katedrála Notre Dame</a:t>
            </a:r>
          </a:p>
          <a:p>
            <a:pPr marL="457200" indent="-457200"/>
            <a:r>
              <a:rPr lang="cs-CZ"/>
              <a:t>Diamantová čtvrť</a:t>
            </a:r>
          </a:p>
          <a:p>
            <a:pPr marL="457200" indent="-457200"/>
            <a:r>
              <a:rPr lang="cs-CZ"/>
              <a:t>Socha čurajícího chlapce</a:t>
            </a:r>
          </a:p>
          <a:p>
            <a:pPr marL="0" indent="0">
              <a:buNone/>
            </a:pPr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2B3A9E1-587B-B636-642D-E812D3298ADA}"/>
              </a:ext>
            </a:extLst>
          </p:cNvPr>
          <p:cNvSpPr txBox="1"/>
          <p:nvPr/>
        </p:nvSpPr>
        <p:spPr>
          <a:xfrm>
            <a:off x="718867" y="5650301"/>
            <a:ext cx="101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417174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1C0CDE-D277-6C21-1A9F-223BF1EA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54718" cy="1202373"/>
          </a:xfrm>
        </p:spPr>
        <p:txBody>
          <a:bodyPr anchor="b">
            <a:normAutofit/>
          </a:bodyPr>
          <a:lstStyle/>
          <a:p>
            <a:r>
              <a:rPr lang="cs-CZ"/>
              <a:t>Známé osobnosti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EE6585-48D3-2386-53F4-BEA31353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035660"/>
            <a:ext cx="4114801" cy="4141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/>
              <a:t>Umělec</a:t>
            </a:r>
            <a:r>
              <a:rPr lang="cs-CZ" sz="2400"/>
              <a:t> </a:t>
            </a:r>
          </a:p>
          <a:p>
            <a:pPr marL="457200" indent="-457200"/>
            <a:r>
              <a:rPr lang="cs-CZ" sz="2400"/>
              <a:t>Peter Paul </a:t>
            </a:r>
            <a:r>
              <a:rPr lang="cs-CZ" sz="2400" err="1"/>
              <a:t>Rubens</a:t>
            </a:r>
            <a:r>
              <a:rPr lang="cs-CZ" sz="2400"/>
              <a:t> </a:t>
            </a: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r>
              <a:rPr lang="cs-CZ" sz="2400" b="1"/>
              <a:t>Sportovec </a:t>
            </a:r>
          </a:p>
          <a:p>
            <a:pPr marL="457200" indent="-457200"/>
            <a:r>
              <a:rPr lang="cs-CZ" sz="2400"/>
              <a:t>Eddy </a:t>
            </a:r>
            <a:r>
              <a:rPr lang="cs-CZ" sz="2400" err="1"/>
              <a:t>Merckx</a:t>
            </a:r>
            <a:endParaRPr lang="cs-CZ" sz="2400"/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r>
              <a:rPr lang="cs-CZ" sz="2400" b="1"/>
              <a:t>Vědec</a:t>
            </a:r>
          </a:p>
          <a:p>
            <a:pPr marL="457200" indent="-457200"/>
            <a:r>
              <a:rPr lang="cs-CZ" sz="2400"/>
              <a:t>Paul </a:t>
            </a:r>
            <a:r>
              <a:rPr lang="cs-CZ" sz="2400" err="1"/>
              <a:t>Otlet</a:t>
            </a:r>
            <a:r>
              <a:rPr lang="cs-CZ" sz="240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87EE9-C25C-2685-FFC6-6CB00B35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19" b="32469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3B7B8-1842-58E9-6B19-120FEBC6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25364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72A088-DFAD-63CB-0B75-A72C765B6A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295" r="-3" b="14677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9A818E-84C8-4210-1627-B87C8EA703E7}"/>
              </a:ext>
            </a:extLst>
          </p:cNvPr>
          <p:cNvSpPr txBox="1"/>
          <p:nvPr/>
        </p:nvSpPr>
        <p:spPr>
          <a:xfrm>
            <a:off x="11401244" y="3306792"/>
            <a:ext cx="9028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7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E43D80-B4C1-6709-3816-ED3990DA10D4}"/>
              </a:ext>
            </a:extLst>
          </p:cNvPr>
          <p:cNvSpPr txBox="1"/>
          <p:nvPr/>
        </p:nvSpPr>
        <p:spPr>
          <a:xfrm>
            <a:off x="7131169" y="5822830"/>
            <a:ext cx="7878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FB7972-70A0-C0E5-4F8F-AF00B7070222}"/>
              </a:ext>
            </a:extLst>
          </p:cNvPr>
          <p:cNvSpPr txBox="1"/>
          <p:nvPr/>
        </p:nvSpPr>
        <p:spPr>
          <a:xfrm>
            <a:off x="8151963" y="6498566"/>
            <a:ext cx="30163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Obr. 9</a:t>
            </a:r>
          </a:p>
        </p:txBody>
      </p:sp>
    </p:spTree>
    <p:extLst>
      <p:ext uri="{BB962C8B-B14F-4D97-AF65-F5344CB8AC3E}">
        <p14:creationId xmlns:p14="http://schemas.microsoft.com/office/powerpoint/2010/main" val="151537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18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BELGIE</vt:lpstr>
      <vt:lpstr>Základní informace o Belgii</vt:lpstr>
      <vt:lpstr>Státní zřízení a správa</vt:lpstr>
      <vt:lpstr>Základní slovíčka </vt:lpstr>
      <vt:lpstr>Zeměpisné údaje</vt:lpstr>
      <vt:lpstr>Prezentace aplikace PowerPoint</vt:lpstr>
      <vt:lpstr>Ekonomika a průmysl</vt:lpstr>
      <vt:lpstr>Významná historická místa, památky</vt:lpstr>
      <vt:lpstr>Známé osobnosti </vt:lpstr>
      <vt:lpstr>Vlajka a státní znak</vt:lpstr>
      <vt:lpstr>Prezentace aplikace PowerPoint</vt:lpstr>
      <vt:lpstr>Náboženství a školství </vt:lpstr>
      <vt:lpstr>Sport </vt:lpstr>
      <vt:lpstr>Hudba a umění</vt:lpstr>
      <vt:lpstr>Zajímavá fakta </vt:lpstr>
      <vt:lpstr>Zajímavosti</vt:lpstr>
      <vt:lpstr>Zdroje Fotek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53</cp:revision>
  <dcterms:created xsi:type="dcterms:W3CDTF">2025-10-08T10:21:11Z</dcterms:created>
  <dcterms:modified xsi:type="dcterms:W3CDTF">2026-05-20T10:24:09Z</dcterms:modified>
</cp:coreProperties>
</file>